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56" r:id="rId3"/>
    <p:sldId id="266" r:id="rId4"/>
    <p:sldId id="267" r:id="rId5"/>
    <p:sldId id="257" r:id="rId6"/>
    <p:sldId id="264" r:id="rId7"/>
    <p:sldId id="259" r:id="rId8"/>
    <p:sldId id="265" r:id="rId9"/>
    <p:sldId id="260" r:id="rId10"/>
    <p:sldId id="261" r:id="rId11"/>
    <p:sldId id="262" r:id="rId12"/>
  </p:sldIdLst>
  <p:sldSz cx="12192000" cy="6858000"/>
  <p:notesSz cx="10234613" cy="71040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B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4864" autoAdjust="0"/>
  </p:normalViewPr>
  <p:slideViewPr>
    <p:cSldViewPr snapToGrid="0">
      <p:cViewPr varScale="1">
        <p:scale>
          <a:sx n="18" d="100"/>
          <a:sy n="18" d="100"/>
        </p:scale>
        <p:origin x="1266" y="3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8ACA5-6591-4C2C-80BD-729FDBBFF9B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t-IT"/>
        </a:p>
      </dgm:t>
    </dgm:pt>
    <dgm:pt modelId="{6F034865-A30D-49E3-AD08-C636AAB8DA19}">
      <dgm:prSet phldrT="[Testo]" custT="1"/>
      <dgm:spPr/>
      <dgm:t>
        <a:bodyPr/>
        <a:lstStyle/>
        <a:p>
          <a:r>
            <a:rPr lang="it-IT" sz="3600" dirty="0" err="1"/>
            <a:t>Pros</a:t>
          </a:r>
          <a:endParaRPr lang="it-IT" sz="3600" dirty="0"/>
        </a:p>
      </dgm:t>
    </dgm:pt>
    <dgm:pt modelId="{F15C4559-7688-4839-9C8D-38917F547A86}" type="parTrans" cxnId="{EA63F605-53FE-41C2-98E7-D79592556872}">
      <dgm:prSet/>
      <dgm:spPr/>
      <dgm:t>
        <a:bodyPr/>
        <a:lstStyle/>
        <a:p>
          <a:endParaRPr lang="it-IT"/>
        </a:p>
      </dgm:t>
    </dgm:pt>
    <dgm:pt modelId="{19487A19-16A3-4672-8751-D1B3FBBE8E7C}" type="sibTrans" cxnId="{EA63F605-53FE-41C2-98E7-D79592556872}">
      <dgm:prSet/>
      <dgm:spPr/>
      <dgm:t>
        <a:bodyPr/>
        <a:lstStyle/>
        <a:p>
          <a:endParaRPr lang="it-IT"/>
        </a:p>
      </dgm:t>
    </dgm:pt>
    <dgm:pt modelId="{EB116F9B-32BA-4CB2-829A-489E40C6CCA0}">
      <dgm:prSet phldrT="[Testo]"/>
      <dgm:spPr/>
      <dgm:t>
        <a:bodyPr/>
        <a:lstStyle/>
        <a:p>
          <a:r>
            <a:rPr lang="it-IT" dirty="0"/>
            <a:t>Automation and </a:t>
          </a:r>
          <a:r>
            <a:rPr lang="it-IT" dirty="0" err="1"/>
            <a:t>Efficency</a:t>
          </a:r>
          <a:r>
            <a:rPr lang="it-IT" dirty="0"/>
            <a:t> in big data processing</a:t>
          </a:r>
        </a:p>
      </dgm:t>
    </dgm:pt>
    <dgm:pt modelId="{C0140AC8-1700-4270-A233-80094D2BCFD0}" type="parTrans" cxnId="{115E396E-0206-4968-8060-DC13D0AF1C27}">
      <dgm:prSet/>
      <dgm:spPr/>
      <dgm:t>
        <a:bodyPr/>
        <a:lstStyle/>
        <a:p>
          <a:endParaRPr lang="it-IT"/>
        </a:p>
      </dgm:t>
    </dgm:pt>
    <dgm:pt modelId="{C83D9C49-13C9-4EED-A097-B3395D4318C5}" type="sibTrans" cxnId="{115E396E-0206-4968-8060-DC13D0AF1C27}">
      <dgm:prSet/>
      <dgm:spPr/>
      <dgm:t>
        <a:bodyPr/>
        <a:lstStyle/>
        <a:p>
          <a:endParaRPr lang="it-IT"/>
        </a:p>
      </dgm:t>
    </dgm:pt>
    <dgm:pt modelId="{5D60F3BA-7DE4-426C-B98F-2314E34F2841}">
      <dgm:prSet phldrT="[Testo]"/>
      <dgm:spPr/>
      <dgm:t>
        <a:bodyPr/>
        <a:lstStyle/>
        <a:p>
          <a:r>
            <a:rPr lang="it-IT" dirty="0" err="1"/>
            <a:t>Problem</a:t>
          </a:r>
          <a:r>
            <a:rPr lang="it-IT" dirty="0"/>
            <a:t> Solving and </a:t>
          </a:r>
          <a:r>
            <a:rPr lang="it-IT" dirty="0" err="1"/>
            <a:t>Decision</a:t>
          </a:r>
          <a:r>
            <a:rPr lang="it-IT" dirty="0"/>
            <a:t> Making 24/7</a:t>
          </a:r>
        </a:p>
      </dgm:t>
    </dgm:pt>
    <dgm:pt modelId="{E2646CE6-F025-45F0-95F7-CBB7A1B66221}" type="parTrans" cxnId="{D6A99566-B9B4-4DC6-9C5A-A49DD37D6CCB}">
      <dgm:prSet/>
      <dgm:spPr/>
      <dgm:t>
        <a:bodyPr/>
        <a:lstStyle/>
        <a:p>
          <a:endParaRPr lang="it-IT"/>
        </a:p>
      </dgm:t>
    </dgm:pt>
    <dgm:pt modelId="{A27008A4-B748-437D-B866-D85D6B7E317E}" type="sibTrans" cxnId="{D6A99566-B9B4-4DC6-9C5A-A49DD37D6CCB}">
      <dgm:prSet/>
      <dgm:spPr/>
      <dgm:t>
        <a:bodyPr/>
        <a:lstStyle/>
        <a:p>
          <a:endParaRPr lang="it-IT"/>
        </a:p>
      </dgm:t>
    </dgm:pt>
    <dgm:pt modelId="{42CAF0A6-B7CD-48E0-9D2E-6D6298967289}">
      <dgm:prSet phldrT="[Testo]" custT="1"/>
      <dgm:spPr/>
      <dgm:t>
        <a:bodyPr/>
        <a:lstStyle/>
        <a:p>
          <a:r>
            <a:rPr lang="it-IT" sz="3600" dirty="0"/>
            <a:t>Cons</a:t>
          </a:r>
        </a:p>
      </dgm:t>
    </dgm:pt>
    <dgm:pt modelId="{CD472A4E-455E-47D3-9EAC-10D937BB937C}" type="parTrans" cxnId="{13825DFB-F188-46A3-B72B-BED1486DF465}">
      <dgm:prSet/>
      <dgm:spPr/>
      <dgm:t>
        <a:bodyPr/>
        <a:lstStyle/>
        <a:p>
          <a:endParaRPr lang="it-IT"/>
        </a:p>
      </dgm:t>
    </dgm:pt>
    <dgm:pt modelId="{032186DD-FD79-43F5-A63E-FEECD2598B91}" type="sibTrans" cxnId="{13825DFB-F188-46A3-B72B-BED1486DF465}">
      <dgm:prSet/>
      <dgm:spPr/>
      <dgm:t>
        <a:bodyPr/>
        <a:lstStyle/>
        <a:p>
          <a:endParaRPr lang="it-IT"/>
        </a:p>
      </dgm:t>
    </dgm:pt>
    <dgm:pt modelId="{BB119FA2-8DAE-4191-A64E-6B9AD26E5781}">
      <dgm:prSet phldrT="[Testo]"/>
      <dgm:spPr/>
      <dgm:t>
        <a:bodyPr/>
        <a:lstStyle/>
        <a:p>
          <a:r>
            <a:rPr lang="it-IT" dirty="0"/>
            <a:t>High Cost</a:t>
          </a:r>
        </a:p>
      </dgm:t>
    </dgm:pt>
    <dgm:pt modelId="{918A773F-EB24-4168-B92B-B7A647E59DB7}" type="parTrans" cxnId="{6E3C5094-592D-4F84-8AC4-A9EC9A3177B3}">
      <dgm:prSet/>
      <dgm:spPr/>
      <dgm:t>
        <a:bodyPr/>
        <a:lstStyle/>
        <a:p>
          <a:endParaRPr lang="it-IT"/>
        </a:p>
      </dgm:t>
    </dgm:pt>
    <dgm:pt modelId="{00CFF3CD-4C41-4C91-8C78-36FFC5A8FAAD}" type="sibTrans" cxnId="{6E3C5094-592D-4F84-8AC4-A9EC9A3177B3}">
      <dgm:prSet/>
      <dgm:spPr/>
      <dgm:t>
        <a:bodyPr/>
        <a:lstStyle/>
        <a:p>
          <a:endParaRPr lang="it-IT"/>
        </a:p>
      </dgm:t>
    </dgm:pt>
    <dgm:pt modelId="{351882B3-5394-4CC2-B673-9BD966417F95}">
      <dgm:prSet phldrT="[Testo]"/>
      <dgm:spPr/>
      <dgm:t>
        <a:bodyPr/>
        <a:lstStyle/>
        <a:p>
          <a:r>
            <a:rPr lang="it-IT" dirty="0" err="1"/>
            <a:t>Soaring</a:t>
          </a:r>
          <a:r>
            <a:rPr lang="it-IT" dirty="0"/>
            <a:t> of</a:t>
          </a:r>
        </a:p>
        <a:p>
          <a:r>
            <a:rPr lang="it-IT" dirty="0"/>
            <a:t>Security Risks</a:t>
          </a:r>
        </a:p>
      </dgm:t>
    </dgm:pt>
    <dgm:pt modelId="{58B6BE43-2E21-4410-985F-91C512D51E3E}" type="parTrans" cxnId="{9D70C19A-4FA8-4D7E-87B0-ED1426D20305}">
      <dgm:prSet/>
      <dgm:spPr/>
      <dgm:t>
        <a:bodyPr/>
        <a:lstStyle/>
        <a:p>
          <a:endParaRPr lang="it-IT"/>
        </a:p>
      </dgm:t>
    </dgm:pt>
    <dgm:pt modelId="{6C75F73D-40DE-420E-B03D-095053BF97B3}" type="sibTrans" cxnId="{9D70C19A-4FA8-4D7E-87B0-ED1426D20305}">
      <dgm:prSet/>
      <dgm:spPr/>
      <dgm:t>
        <a:bodyPr/>
        <a:lstStyle/>
        <a:p>
          <a:endParaRPr lang="it-IT"/>
        </a:p>
      </dgm:t>
    </dgm:pt>
    <dgm:pt modelId="{08147494-6F56-4BE0-9CBC-A5B76841CEE3}">
      <dgm:prSet phldrT="[Testo]"/>
      <dgm:spPr/>
      <dgm:t>
        <a:bodyPr/>
        <a:lstStyle/>
        <a:p>
          <a:r>
            <a:rPr lang="it-IT" dirty="0"/>
            <a:t>Safety Risk </a:t>
          </a:r>
          <a:r>
            <a:rPr lang="it-IT" dirty="0" err="1"/>
            <a:t>Redution</a:t>
          </a:r>
          <a:endParaRPr lang="it-IT" dirty="0"/>
        </a:p>
      </dgm:t>
    </dgm:pt>
    <dgm:pt modelId="{09371919-4D0C-4C50-98C8-773D4EF0D5B4}" type="parTrans" cxnId="{8CC6487A-79DC-46B5-894F-275E5A1E901A}">
      <dgm:prSet/>
      <dgm:spPr/>
      <dgm:t>
        <a:bodyPr/>
        <a:lstStyle/>
        <a:p>
          <a:endParaRPr lang="it-IT"/>
        </a:p>
      </dgm:t>
    </dgm:pt>
    <dgm:pt modelId="{EB0978CB-527D-432B-8989-52F47609C697}" type="sibTrans" cxnId="{8CC6487A-79DC-46B5-894F-275E5A1E901A}">
      <dgm:prSet/>
      <dgm:spPr/>
      <dgm:t>
        <a:bodyPr/>
        <a:lstStyle/>
        <a:p>
          <a:endParaRPr lang="it-IT"/>
        </a:p>
      </dgm:t>
    </dgm:pt>
    <dgm:pt modelId="{126A874E-202F-442F-AFA1-B895918E858A}">
      <dgm:prSet phldrT="[Testo]"/>
      <dgm:spPr/>
      <dgm:t>
        <a:bodyPr/>
        <a:lstStyle/>
        <a:p>
          <a:r>
            <a:rPr lang="it-IT" dirty="0"/>
            <a:t>Bugs or </a:t>
          </a:r>
          <a:r>
            <a:rPr lang="it-IT" dirty="0" err="1"/>
            <a:t>Bias</a:t>
          </a:r>
          <a:r>
            <a:rPr lang="it-IT" dirty="0"/>
            <a:t> in AI </a:t>
          </a:r>
          <a:r>
            <a:rPr lang="en-US" b="0" i="0" dirty="0"/>
            <a:t>Algorithms</a:t>
          </a:r>
          <a:endParaRPr lang="it-IT" dirty="0"/>
        </a:p>
      </dgm:t>
    </dgm:pt>
    <dgm:pt modelId="{E0AF70AB-BDAE-4C88-AFCF-FD96630C94AA}" type="parTrans" cxnId="{A9E73DD5-78A2-4A78-8435-93C68C5C5756}">
      <dgm:prSet/>
      <dgm:spPr/>
      <dgm:t>
        <a:bodyPr/>
        <a:lstStyle/>
        <a:p>
          <a:endParaRPr lang="it-IT"/>
        </a:p>
      </dgm:t>
    </dgm:pt>
    <dgm:pt modelId="{DD1E9647-1BE3-42F3-BA86-78EBCA1C214B}" type="sibTrans" cxnId="{A9E73DD5-78A2-4A78-8435-93C68C5C5756}">
      <dgm:prSet/>
      <dgm:spPr/>
      <dgm:t>
        <a:bodyPr/>
        <a:lstStyle/>
        <a:p>
          <a:endParaRPr lang="it-IT"/>
        </a:p>
      </dgm:t>
    </dgm:pt>
    <dgm:pt modelId="{AE2CBE4F-7625-4ED2-B45C-24D1DC779E8A}" type="pres">
      <dgm:prSet presAssocID="{2F28ACA5-6591-4C2C-80BD-729FDBBFF9B0}" presName="diagram" presStyleCnt="0">
        <dgm:presLayoutVars>
          <dgm:chPref val="1"/>
          <dgm:dir/>
          <dgm:animOne val="branch"/>
          <dgm:animLvl val="lvl"/>
          <dgm:resizeHandles/>
        </dgm:presLayoutVars>
      </dgm:prSet>
      <dgm:spPr/>
      <dgm:t>
        <a:bodyPr/>
        <a:lstStyle/>
        <a:p>
          <a:endParaRPr lang="it-IT"/>
        </a:p>
      </dgm:t>
    </dgm:pt>
    <dgm:pt modelId="{2C8829ED-7BBD-4443-8D7E-D2F36316A720}" type="pres">
      <dgm:prSet presAssocID="{6F034865-A30D-49E3-AD08-C636AAB8DA19}" presName="root" presStyleCnt="0"/>
      <dgm:spPr/>
    </dgm:pt>
    <dgm:pt modelId="{34F95781-7BE9-4ABE-BF92-293753E289FD}" type="pres">
      <dgm:prSet presAssocID="{6F034865-A30D-49E3-AD08-C636AAB8DA19}" presName="rootComposite" presStyleCnt="0"/>
      <dgm:spPr/>
    </dgm:pt>
    <dgm:pt modelId="{860987AE-0033-42D2-91DB-1BDAFE027736}" type="pres">
      <dgm:prSet presAssocID="{6F034865-A30D-49E3-AD08-C636AAB8DA19}" presName="rootText" presStyleLbl="node1" presStyleIdx="0" presStyleCnt="2"/>
      <dgm:spPr/>
      <dgm:t>
        <a:bodyPr/>
        <a:lstStyle/>
        <a:p>
          <a:endParaRPr lang="it-IT"/>
        </a:p>
      </dgm:t>
    </dgm:pt>
    <dgm:pt modelId="{222B1259-CA64-4EFB-858A-295D7D0D2BDE}" type="pres">
      <dgm:prSet presAssocID="{6F034865-A30D-49E3-AD08-C636AAB8DA19}" presName="rootConnector" presStyleLbl="node1" presStyleIdx="0" presStyleCnt="2"/>
      <dgm:spPr/>
      <dgm:t>
        <a:bodyPr/>
        <a:lstStyle/>
        <a:p>
          <a:endParaRPr lang="it-IT"/>
        </a:p>
      </dgm:t>
    </dgm:pt>
    <dgm:pt modelId="{888DEC42-F9D6-44B0-852E-0C119ADFA86E}" type="pres">
      <dgm:prSet presAssocID="{6F034865-A30D-49E3-AD08-C636AAB8DA19}" presName="childShape" presStyleCnt="0"/>
      <dgm:spPr/>
    </dgm:pt>
    <dgm:pt modelId="{81DC1DAA-7BF4-4893-ADDE-3B49F81DE4E3}" type="pres">
      <dgm:prSet presAssocID="{C0140AC8-1700-4270-A233-80094D2BCFD0}" presName="Name13" presStyleLbl="parChTrans1D2" presStyleIdx="0" presStyleCnt="6"/>
      <dgm:spPr/>
      <dgm:t>
        <a:bodyPr/>
        <a:lstStyle/>
        <a:p>
          <a:endParaRPr lang="it-IT"/>
        </a:p>
      </dgm:t>
    </dgm:pt>
    <dgm:pt modelId="{354F6662-E20B-4830-92D2-77414FE72A41}" type="pres">
      <dgm:prSet presAssocID="{EB116F9B-32BA-4CB2-829A-489E40C6CCA0}" presName="childText" presStyleLbl="bgAcc1" presStyleIdx="0" presStyleCnt="6">
        <dgm:presLayoutVars>
          <dgm:bulletEnabled val="1"/>
        </dgm:presLayoutVars>
      </dgm:prSet>
      <dgm:spPr/>
      <dgm:t>
        <a:bodyPr/>
        <a:lstStyle/>
        <a:p>
          <a:endParaRPr lang="it-IT"/>
        </a:p>
      </dgm:t>
    </dgm:pt>
    <dgm:pt modelId="{116D6740-C8A9-4678-85B5-AD98BB96B048}" type="pres">
      <dgm:prSet presAssocID="{E2646CE6-F025-45F0-95F7-CBB7A1B66221}" presName="Name13" presStyleLbl="parChTrans1D2" presStyleIdx="1" presStyleCnt="6"/>
      <dgm:spPr/>
      <dgm:t>
        <a:bodyPr/>
        <a:lstStyle/>
        <a:p>
          <a:endParaRPr lang="it-IT"/>
        </a:p>
      </dgm:t>
    </dgm:pt>
    <dgm:pt modelId="{28BDB74C-C69E-427A-8162-60134940C10E}" type="pres">
      <dgm:prSet presAssocID="{5D60F3BA-7DE4-426C-B98F-2314E34F2841}" presName="childText" presStyleLbl="bgAcc1" presStyleIdx="1" presStyleCnt="6">
        <dgm:presLayoutVars>
          <dgm:bulletEnabled val="1"/>
        </dgm:presLayoutVars>
      </dgm:prSet>
      <dgm:spPr/>
      <dgm:t>
        <a:bodyPr/>
        <a:lstStyle/>
        <a:p>
          <a:endParaRPr lang="it-IT"/>
        </a:p>
      </dgm:t>
    </dgm:pt>
    <dgm:pt modelId="{035E75B0-C46C-444F-9F74-62F43B1708A5}" type="pres">
      <dgm:prSet presAssocID="{09371919-4D0C-4C50-98C8-773D4EF0D5B4}" presName="Name13" presStyleLbl="parChTrans1D2" presStyleIdx="2" presStyleCnt="6"/>
      <dgm:spPr/>
      <dgm:t>
        <a:bodyPr/>
        <a:lstStyle/>
        <a:p>
          <a:endParaRPr lang="it-IT"/>
        </a:p>
      </dgm:t>
    </dgm:pt>
    <dgm:pt modelId="{7DC5F758-B609-45CA-824A-7823BDB11322}" type="pres">
      <dgm:prSet presAssocID="{08147494-6F56-4BE0-9CBC-A5B76841CEE3}" presName="childText" presStyleLbl="bgAcc1" presStyleIdx="2" presStyleCnt="6">
        <dgm:presLayoutVars>
          <dgm:bulletEnabled val="1"/>
        </dgm:presLayoutVars>
      </dgm:prSet>
      <dgm:spPr/>
      <dgm:t>
        <a:bodyPr/>
        <a:lstStyle/>
        <a:p>
          <a:endParaRPr lang="it-IT"/>
        </a:p>
      </dgm:t>
    </dgm:pt>
    <dgm:pt modelId="{15CDC28D-1307-4DB0-9601-10D901AFD2CE}" type="pres">
      <dgm:prSet presAssocID="{42CAF0A6-B7CD-48E0-9D2E-6D6298967289}" presName="root" presStyleCnt="0"/>
      <dgm:spPr/>
    </dgm:pt>
    <dgm:pt modelId="{26A98DA6-6C48-49FE-908D-31952C05B693}" type="pres">
      <dgm:prSet presAssocID="{42CAF0A6-B7CD-48E0-9D2E-6D6298967289}" presName="rootComposite" presStyleCnt="0"/>
      <dgm:spPr/>
    </dgm:pt>
    <dgm:pt modelId="{9BC9A802-F5DF-4427-B921-9AD6D9C60E50}" type="pres">
      <dgm:prSet presAssocID="{42CAF0A6-B7CD-48E0-9D2E-6D6298967289}" presName="rootText" presStyleLbl="node1" presStyleIdx="1" presStyleCnt="2"/>
      <dgm:spPr/>
      <dgm:t>
        <a:bodyPr/>
        <a:lstStyle/>
        <a:p>
          <a:endParaRPr lang="it-IT"/>
        </a:p>
      </dgm:t>
    </dgm:pt>
    <dgm:pt modelId="{73B2D3BA-42E9-4A20-987A-BB6E5A407547}" type="pres">
      <dgm:prSet presAssocID="{42CAF0A6-B7CD-48E0-9D2E-6D6298967289}" presName="rootConnector" presStyleLbl="node1" presStyleIdx="1" presStyleCnt="2"/>
      <dgm:spPr/>
      <dgm:t>
        <a:bodyPr/>
        <a:lstStyle/>
        <a:p>
          <a:endParaRPr lang="it-IT"/>
        </a:p>
      </dgm:t>
    </dgm:pt>
    <dgm:pt modelId="{244C5A48-2BDB-43BA-B7C1-3769FCE82039}" type="pres">
      <dgm:prSet presAssocID="{42CAF0A6-B7CD-48E0-9D2E-6D6298967289}" presName="childShape" presStyleCnt="0"/>
      <dgm:spPr/>
    </dgm:pt>
    <dgm:pt modelId="{DC26409C-FAC3-4BE2-88C6-FE2ADBF7892D}" type="pres">
      <dgm:prSet presAssocID="{918A773F-EB24-4168-B92B-B7A647E59DB7}" presName="Name13" presStyleLbl="parChTrans1D2" presStyleIdx="3" presStyleCnt="6"/>
      <dgm:spPr/>
      <dgm:t>
        <a:bodyPr/>
        <a:lstStyle/>
        <a:p>
          <a:endParaRPr lang="it-IT"/>
        </a:p>
      </dgm:t>
    </dgm:pt>
    <dgm:pt modelId="{2E580E13-8ECF-4A0E-8C83-EA9D9011DAD8}" type="pres">
      <dgm:prSet presAssocID="{BB119FA2-8DAE-4191-A64E-6B9AD26E5781}" presName="childText" presStyleLbl="bgAcc1" presStyleIdx="3" presStyleCnt="6">
        <dgm:presLayoutVars>
          <dgm:bulletEnabled val="1"/>
        </dgm:presLayoutVars>
      </dgm:prSet>
      <dgm:spPr/>
      <dgm:t>
        <a:bodyPr/>
        <a:lstStyle/>
        <a:p>
          <a:endParaRPr lang="it-IT"/>
        </a:p>
      </dgm:t>
    </dgm:pt>
    <dgm:pt modelId="{7DA6AF1F-10E9-46F2-81AD-2780EBEB5E47}" type="pres">
      <dgm:prSet presAssocID="{E0AF70AB-BDAE-4C88-AFCF-FD96630C94AA}" presName="Name13" presStyleLbl="parChTrans1D2" presStyleIdx="4" presStyleCnt="6"/>
      <dgm:spPr/>
      <dgm:t>
        <a:bodyPr/>
        <a:lstStyle/>
        <a:p>
          <a:endParaRPr lang="it-IT"/>
        </a:p>
      </dgm:t>
    </dgm:pt>
    <dgm:pt modelId="{F6C91051-8DA3-463D-A78A-A044307E02B3}" type="pres">
      <dgm:prSet presAssocID="{126A874E-202F-442F-AFA1-B895918E858A}" presName="childText" presStyleLbl="bgAcc1" presStyleIdx="4" presStyleCnt="6">
        <dgm:presLayoutVars>
          <dgm:bulletEnabled val="1"/>
        </dgm:presLayoutVars>
      </dgm:prSet>
      <dgm:spPr/>
      <dgm:t>
        <a:bodyPr/>
        <a:lstStyle/>
        <a:p>
          <a:endParaRPr lang="it-IT"/>
        </a:p>
      </dgm:t>
    </dgm:pt>
    <dgm:pt modelId="{706E626A-C944-4EFB-842F-2C1AAACFD476}" type="pres">
      <dgm:prSet presAssocID="{58B6BE43-2E21-4410-985F-91C512D51E3E}" presName="Name13" presStyleLbl="parChTrans1D2" presStyleIdx="5" presStyleCnt="6"/>
      <dgm:spPr/>
      <dgm:t>
        <a:bodyPr/>
        <a:lstStyle/>
        <a:p>
          <a:endParaRPr lang="it-IT"/>
        </a:p>
      </dgm:t>
    </dgm:pt>
    <dgm:pt modelId="{404F7913-C01D-463F-923F-049FC1640EDE}" type="pres">
      <dgm:prSet presAssocID="{351882B3-5394-4CC2-B673-9BD966417F95}" presName="childText" presStyleLbl="bgAcc1" presStyleIdx="5" presStyleCnt="6">
        <dgm:presLayoutVars>
          <dgm:bulletEnabled val="1"/>
        </dgm:presLayoutVars>
      </dgm:prSet>
      <dgm:spPr/>
      <dgm:t>
        <a:bodyPr/>
        <a:lstStyle/>
        <a:p>
          <a:endParaRPr lang="it-IT"/>
        </a:p>
      </dgm:t>
    </dgm:pt>
  </dgm:ptLst>
  <dgm:cxnLst>
    <dgm:cxn modelId="{F9CDE367-347A-4256-90AB-7BA7E0F1FC19}" type="presOf" srcId="{5D60F3BA-7DE4-426C-B98F-2314E34F2841}" destId="{28BDB74C-C69E-427A-8162-60134940C10E}" srcOrd="0" destOrd="0" presId="urn:microsoft.com/office/officeart/2005/8/layout/hierarchy3"/>
    <dgm:cxn modelId="{295FB2C1-2DB3-4907-8889-1354109C5B32}" type="presOf" srcId="{58B6BE43-2E21-4410-985F-91C512D51E3E}" destId="{706E626A-C944-4EFB-842F-2C1AAACFD476}" srcOrd="0" destOrd="0" presId="urn:microsoft.com/office/officeart/2005/8/layout/hierarchy3"/>
    <dgm:cxn modelId="{9D70C19A-4FA8-4D7E-87B0-ED1426D20305}" srcId="{42CAF0A6-B7CD-48E0-9D2E-6D6298967289}" destId="{351882B3-5394-4CC2-B673-9BD966417F95}" srcOrd="2" destOrd="0" parTransId="{58B6BE43-2E21-4410-985F-91C512D51E3E}" sibTransId="{6C75F73D-40DE-420E-B03D-095053BF97B3}"/>
    <dgm:cxn modelId="{8873F226-5722-4EDC-958D-059E603D0E7C}" type="presOf" srcId="{C0140AC8-1700-4270-A233-80094D2BCFD0}" destId="{81DC1DAA-7BF4-4893-ADDE-3B49F81DE4E3}" srcOrd="0" destOrd="0" presId="urn:microsoft.com/office/officeart/2005/8/layout/hierarchy3"/>
    <dgm:cxn modelId="{8CC6487A-79DC-46B5-894F-275E5A1E901A}" srcId="{6F034865-A30D-49E3-AD08-C636AAB8DA19}" destId="{08147494-6F56-4BE0-9CBC-A5B76841CEE3}" srcOrd="2" destOrd="0" parTransId="{09371919-4D0C-4C50-98C8-773D4EF0D5B4}" sibTransId="{EB0978CB-527D-432B-8989-52F47609C697}"/>
    <dgm:cxn modelId="{E681649A-F280-4C36-B8BC-93ACA7CE7FB9}" type="presOf" srcId="{08147494-6F56-4BE0-9CBC-A5B76841CEE3}" destId="{7DC5F758-B609-45CA-824A-7823BDB11322}" srcOrd="0" destOrd="0" presId="urn:microsoft.com/office/officeart/2005/8/layout/hierarchy3"/>
    <dgm:cxn modelId="{4E781D7B-935D-4F04-A8E3-0DBD07AFA369}" type="presOf" srcId="{918A773F-EB24-4168-B92B-B7A647E59DB7}" destId="{DC26409C-FAC3-4BE2-88C6-FE2ADBF7892D}" srcOrd="0" destOrd="0" presId="urn:microsoft.com/office/officeart/2005/8/layout/hierarchy3"/>
    <dgm:cxn modelId="{0FA794E4-8C1C-4366-A16D-1896DB18AFD3}" type="presOf" srcId="{42CAF0A6-B7CD-48E0-9D2E-6D6298967289}" destId="{9BC9A802-F5DF-4427-B921-9AD6D9C60E50}" srcOrd="0" destOrd="0" presId="urn:microsoft.com/office/officeart/2005/8/layout/hierarchy3"/>
    <dgm:cxn modelId="{E6B856B5-E65C-4981-A4DE-6DA4DA23CBB6}" type="presOf" srcId="{2F28ACA5-6591-4C2C-80BD-729FDBBFF9B0}" destId="{AE2CBE4F-7625-4ED2-B45C-24D1DC779E8A}" srcOrd="0" destOrd="0" presId="urn:microsoft.com/office/officeart/2005/8/layout/hierarchy3"/>
    <dgm:cxn modelId="{857C52C9-D944-4ED5-A617-59C5EB518807}" type="presOf" srcId="{6F034865-A30D-49E3-AD08-C636AAB8DA19}" destId="{222B1259-CA64-4EFB-858A-295D7D0D2BDE}" srcOrd="1" destOrd="0" presId="urn:microsoft.com/office/officeart/2005/8/layout/hierarchy3"/>
    <dgm:cxn modelId="{EA63F605-53FE-41C2-98E7-D79592556872}" srcId="{2F28ACA5-6591-4C2C-80BD-729FDBBFF9B0}" destId="{6F034865-A30D-49E3-AD08-C636AAB8DA19}" srcOrd="0" destOrd="0" parTransId="{F15C4559-7688-4839-9C8D-38917F547A86}" sibTransId="{19487A19-16A3-4672-8751-D1B3FBBE8E7C}"/>
    <dgm:cxn modelId="{3DAF0557-45CA-4F0E-A264-8E2A723CF0DE}" type="presOf" srcId="{EB116F9B-32BA-4CB2-829A-489E40C6CCA0}" destId="{354F6662-E20B-4830-92D2-77414FE72A41}" srcOrd="0" destOrd="0" presId="urn:microsoft.com/office/officeart/2005/8/layout/hierarchy3"/>
    <dgm:cxn modelId="{A8B2267E-E523-490F-BF87-FCCF6CC7B692}" type="presOf" srcId="{6F034865-A30D-49E3-AD08-C636AAB8DA19}" destId="{860987AE-0033-42D2-91DB-1BDAFE027736}" srcOrd="0" destOrd="0" presId="urn:microsoft.com/office/officeart/2005/8/layout/hierarchy3"/>
    <dgm:cxn modelId="{9E23590D-8C12-45B2-A8C8-4376CFDABE9A}" type="presOf" srcId="{09371919-4D0C-4C50-98C8-773D4EF0D5B4}" destId="{035E75B0-C46C-444F-9F74-62F43B1708A5}" srcOrd="0" destOrd="0" presId="urn:microsoft.com/office/officeart/2005/8/layout/hierarchy3"/>
    <dgm:cxn modelId="{D6A99566-B9B4-4DC6-9C5A-A49DD37D6CCB}" srcId="{6F034865-A30D-49E3-AD08-C636AAB8DA19}" destId="{5D60F3BA-7DE4-426C-B98F-2314E34F2841}" srcOrd="1" destOrd="0" parTransId="{E2646CE6-F025-45F0-95F7-CBB7A1B66221}" sibTransId="{A27008A4-B748-437D-B866-D85D6B7E317E}"/>
    <dgm:cxn modelId="{48234F6C-1386-492F-87FF-18FF358DB2CD}" type="presOf" srcId="{126A874E-202F-442F-AFA1-B895918E858A}" destId="{F6C91051-8DA3-463D-A78A-A044307E02B3}" srcOrd="0" destOrd="0" presId="urn:microsoft.com/office/officeart/2005/8/layout/hierarchy3"/>
    <dgm:cxn modelId="{5D27C657-2899-46FE-9D3B-60C17240859B}" type="presOf" srcId="{42CAF0A6-B7CD-48E0-9D2E-6D6298967289}" destId="{73B2D3BA-42E9-4A20-987A-BB6E5A407547}" srcOrd="1" destOrd="0" presId="urn:microsoft.com/office/officeart/2005/8/layout/hierarchy3"/>
    <dgm:cxn modelId="{A9E73DD5-78A2-4A78-8435-93C68C5C5756}" srcId="{42CAF0A6-B7CD-48E0-9D2E-6D6298967289}" destId="{126A874E-202F-442F-AFA1-B895918E858A}" srcOrd="1" destOrd="0" parTransId="{E0AF70AB-BDAE-4C88-AFCF-FD96630C94AA}" sibTransId="{DD1E9647-1BE3-42F3-BA86-78EBCA1C214B}"/>
    <dgm:cxn modelId="{A610EB53-2335-4250-A76C-1F8BDA39E49C}" type="presOf" srcId="{E2646CE6-F025-45F0-95F7-CBB7A1B66221}" destId="{116D6740-C8A9-4678-85B5-AD98BB96B048}" srcOrd="0" destOrd="0" presId="urn:microsoft.com/office/officeart/2005/8/layout/hierarchy3"/>
    <dgm:cxn modelId="{13825DFB-F188-46A3-B72B-BED1486DF465}" srcId="{2F28ACA5-6591-4C2C-80BD-729FDBBFF9B0}" destId="{42CAF0A6-B7CD-48E0-9D2E-6D6298967289}" srcOrd="1" destOrd="0" parTransId="{CD472A4E-455E-47D3-9EAC-10D937BB937C}" sibTransId="{032186DD-FD79-43F5-A63E-FEECD2598B91}"/>
    <dgm:cxn modelId="{CB98D2AD-35B9-48BB-B56D-882720F26D5F}" type="presOf" srcId="{BB119FA2-8DAE-4191-A64E-6B9AD26E5781}" destId="{2E580E13-8ECF-4A0E-8C83-EA9D9011DAD8}" srcOrd="0" destOrd="0" presId="urn:microsoft.com/office/officeart/2005/8/layout/hierarchy3"/>
    <dgm:cxn modelId="{115E396E-0206-4968-8060-DC13D0AF1C27}" srcId="{6F034865-A30D-49E3-AD08-C636AAB8DA19}" destId="{EB116F9B-32BA-4CB2-829A-489E40C6CCA0}" srcOrd="0" destOrd="0" parTransId="{C0140AC8-1700-4270-A233-80094D2BCFD0}" sibTransId="{C83D9C49-13C9-4EED-A097-B3395D4318C5}"/>
    <dgm:cxn modelId="{6E3C5094-592D-4F84-8AC4-A9EC9A3177B3}" srcId="{42CAF0A6-B7CD-48E0-9D2E-6D6298967289}" destId="{BB119FA2-8DAE-4191-A64E-6B9AD26E5781}" srcOrd="0" destOrd="0" parTransId="{918A773F-EB24-4168-B92B-B7A647E59DB7}" sibTransId="{00CFF3CD-4C41-4C91-8C78-36FFC5A8FAAD}"/>
    <dgm:cxn modelId="{CED81349-C818-46C2-8B15-4CD4157605F2}" type="presOf" srcId="{E0AF70AB-BDAE-4C88-AFCF-FD96630C94AA}" destId="{7DA6AF1F-10E9-46F2-81AD-2780EBEB5E47}" srcOrd="0" destOrd="0" presId="urn:microsoft.com/office/officeart/2005/8/layout/hierarchy3"/>
    <dgm:cxn modelId="{0917BD9C-DADD-4123-845B-0B8E4E99EA6E}" type="presOf" srcId="{351882B3-5394-4CC2-B673-9BD966417F95}" destId="{404F7913-C01D-463F-923F-049FC1640EDE}" srcOrd="0" destOrd="0" presId="urn:microsoft.com/office/officeart/2005/8/layout/hierarchy3"/>
    <dgm:cxn modelId="{9A6B41B0-BB15-4359-AC47-9253BA976E8D}" type="presParOf" srcId="{AE2CBE4F-7625-4ED2-B45C-24D1DC779E8A}" destId="{2C8829ED-7BBD-4443-8D7E-D2F36316A720}" srcOrd="0" destOrd="0" presId="urn:microsoft.com/office/officeart/2005/8/layout/hierarchy3"/>
    <dgm:cxn modelId="{1B3D35B7-FED3-4530-8E24-9A05526F8C97}" type="presParOf" srcId="{2C8829ED-7BBD-4443-8D7E-D2F36316A720}" destId="{34F95781-7BE9-4ABE-BF92-293753E289FD}" srcOrd="0" destOrd="0" presId="urn:microsoft.com/office/officeart/2005/8/layout/hierarchy3"/>
    <dgm:cxn modelId="{7BCCDE8D-0DEC-4597-84B2-7318F6449E9F}" type="presParOf" srcId="{34F95781-7BE9-4ABE-BF92-293753E289FD}" destId="{860987AE-0033-42D2-91DB-1BDAFE027736}" srcOrd="0" destOrd="0" presId="urn:microsoft.com/office/officeart/2005/8/layout/hierarchy3"/>
    <dgm:cxn modelId="{712E63BE-BBA9-41A7-994F-1C090DB2E962}" type="presParOf" srcId="{34F95781-7BE9-4ABE-BF92-293753E289FD}" destId="{222B1259-CA64-4EFB-858A-295D7D0D2BDE}" srcOrd="1" destOrd="0" presId="urn:microsoft.com/office/officeart/2005/8/layout/hierarchy3"/>
    <dgm:cxn modelId="{1A75F01B-34C9-41EE-BB3A-4F409A346A01}" type="presParOf" srcId="{2C8829ED-7BBD-4443-8D7E-D2F36316A720}" destId="{888DEC42-F9D6-44B0-852E-0C119ADFA86E}" srcOrd="1" destOrd="0" presId="urn:microsoft.com/office/officeart/2005/8/layout/hierarchy3"/>
    <dgm:cxn modelId="{ED0F855C-665C-406D-BA01-D11CE0EF0933}" type="presParOf" srcId="{888DEC42-F9D6-44B0-852E-0C119ADFA86E}" destId="{81DC1DAA-7BF4-4893-ADDE-3B49F81DE4E3}" srcOrd="0" destOrd="0" presId="urn:microsoft.com/office/officeart/2005/8/layout/hierarchy3"/>
    <dgm:cxn modelId="{C7D51497-E278-447F-9247-60842EE37849}" type="presParOf" srcId="{888DEC42-F9D6-44B0-852E-0C119ADFA86E}" destId="{354F6662-E20B-4830-92D2-77414FE72A41}" srcOrd="1" destOrd="0" presId="urn:microsoft.com/office/officeart/2005/8/layout/hierarchy3"/>
    <dgm:cxn modelId="{F11C7D8F-9E84-447F-96F4-F0173C9AF861}" type="presParOf" srcId="{888DEC42-F9D6-44B0-852E-0C119ADFA86E}" destId="{116D6740-C8A9-4678-85B5-AD98BB96B048}" srcOrd="2" destOrd="0" presId="urn:microsoft.com/office/officeart/2005/8/layout/hierarchy3"/>
    <dgm:cxn modelId="{8645A17A-8DB3-4805-8A97-769E24650CEB}" type="presParOf" srcId="{888DEC42-F9D6-44B0-852E-0C119ADFA86E}" destId="{28BDB74C-C69E-427A-8162-60134940C10E}" srcOrd="3" destOrd="0" presId="urn:microsoft.com/office/officeart/2005/8/layout/hierarchy3"/>
    <dgm:cxn modelId="{08D2B7C9-3409-4876-B934-81A973511413}" type="presParOf" srcId="{888DEC42-F9D6-44B0-852E-0C119ADFA86E}" destId="{035E75B0-C46C-444F-9F74-62F43B1708A5}" srcOrd="4" destOrd="0" presId="urn:microsoft.com/office/officeart/2005/8/layout/hierarchy3"/>
    <dgm:cxn modelId="{CEC4CF48-B828-4557-BBC7-02F793DA92CE}" type="presParOf" srcId="{888DEC42-F9D6-44B0-852E-0C119ADFA86E}" destId="{7DC5F758-B609-45CA-824A-7823BDB11322}" srcOrd="5" destOrd="0" presId="urn:microsoft.com/office/officeart/2005/8/layout/hierarchy3"/>
    <dgm:cxn modelId="{A910653F-6DA2-4166-B683-534D5226C5A0}" type="presParOf" srcId="{AE2CBE4F-7625-4ED2-B45C-24D1DC779E8A}" destId="{15CDC28D-1307-4DB0-9601-10D901AFD2CE}" srcOrd="1" destOrd="0" presId="urn:microsoft.com/office/officeart/2005/8/layout/hierarchy3"/>
    <dgm:cxn modelId="{D984C402-CB09-4B0B-8574-6A50B79B19B4}" type="presParOf" srcId="{15CDC28D-1307-4DB0-9601-10D901AFD2CE}" destId="{26A98DA6-6C48-49FE-908D-31952C05B693}" srcOrd="0" destOrd="0" presId="urn:microsoft.com/office/officeart/2005/8/layout/hierarchy3"/>
    <dgm:cxn modelId="{B18909A0-2361-461C-ABBC-36AD1A681EE9}" type="presParOf" srcId="{26A98DA6-6C48-49FE-908D-31952C05B693}" destId="{9BC9A802-F5DF-4427-B921-9AD6D9C60E50}" srcOrd="0" destOrd="0" presId="urn:microsoft.com/office/officeart/2005/8/layout/hierarchy3"/>
    <dgm:cxn modelId="{4E454CF0-1F5F-497B-97F6-9B8CEACFE09F}" type="presParOf" srcId="{26A98DA6-6C48-49FE-908D-31952C05B693}" destId="{73B2D3BA-42E9-4A20-987A-BB6E5A407547}" srcOrd="1" destOrd="0" presId="urn:microsoft.com/office/officeart/2005/8/layout/hierarchy3"/>
    <dgm:cxn modelId="{BF9A6735-E617-4AED-87C0-795A43F03AE4}" type="presParOf" srcId="{15CDC28D-1307-4DB0-9601-10D901AFD2CE}" destId="{244C5A48-2BDB-43BA-B7C1-3769FCE82039}" srcOrd="1" destOrd="0" presId="urn:microsoft.com/office/officeart/2005/8/layout/hierarchy3"/>
    <dgm:cxn modelId="{94FABF21-611C-4258-841C-EE3393971265}" type="presParOf" srcId="{244C5A48-2BDB-43BA-B7C1-3769FCE82039}" destId="{DC26409C-FAC3-4BE2-88C6-FE2ADBF7892D}" srcOrd="0" destOrd="0" presId="urn:microsoft.com/office/officeart/2005/8/layout/hierarchy3"/>
    <dgm:cxn modelId="{26F434E8-C656-4172-AA33-35899BB978EA}" type="presParOf" srcId="{244C5A48-2BDB-43BA-B7C1-3769FCE82039}" destId="{2E580E13-8ECF-4A0E-8C83-EA9D9011DAD8}" srcOrd="1" destOrd="0" presId="urn:microsoft.com/office/officeart/2005/8/layout/hierarchy3"/>
    <dgm:cxn modelId="{27AFB3F4-0069-4CEC-9E22-CD1755E92A33}" type="presParOf" srcId="{244C5A48-2BDB-43BA-B7C1-3769FCE82039}" destId="{7DA6AF1F-10E9-46F2-81AD-2780EBEB5E47}" srcOrd="2" destOrd="0" presId="urn:microsoft.com/office/officeart/2005/8/layout/hierarchy3"/>
    <dgm:cxn modelId="{99BE0257-743F-4025-8E04-D5732C0CC4F7}" type="presParOf" srcId="{244C5A48-2BDB-43BA-B7C1-3769FCE82039}" destId="{F6C91051-8DA3-463D-A78A-A044307E02B3}" srcOrd="3" destOrd="0" presId="urn:microsoft.com/office/officeart/2005/8/layout/hierarchy3"/>
    <dgm:cxn modelId="{39741610-66F1-4AC8-A083-464166D6B1F6}" type="presParOf" srcId="{244C5A48-2BDB-43BA-B7C1-3769FCE82039}" destId="{706E626A-C944-4EFB-842F-2C1AAACFD476}" srcOrd="4" destOrd="0" presId="urn:microsoft.com/office/officeart/2005/8/layout/hierarchy3"/>
    <dgm:cxn modelId="{19E53537-4D25-4D13-B7F3-11EA74661FE0}" type="presParOf" srcId="{244C5A48-2BDB-43BA-B7C1-3769FCE82039}" destId="{404F7913-C01D-463F-923F-049FC1640EDE}" srcOrd="5"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987AE-0033-42D2-91DB-1BDAFE027736}">
      <dsp:nvSpPr>
        <dsp:cNvPr id="0" name=""/>
        <dsp:cNvSpPr/>
      </dsp:nvSpPr>
      <dsp:spPr>
        <a:xfrm>
          <a:off x="314627" y="1906"/>
          <a:ext cx="1786197" cy="8930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it-IT" sz="3600" kern="1200" dirty="0" err="1"/>
            <a:t>Pros</a:t>
          </a:r>
          <a:endParaRPr lang="it-IT" sz="3600" kern="1200" dirty="0"/>
        </a:p>
      </dsp:txBody>
      <dsp:txXfrm>
        <a:off x="340785" y="28064"/>
        <a:ext cx="1733881" cy="840782"/>
      </dsp:txXfrm>
    </dsp:sp>
    <dsp:sp modelId="{81DC1DAA-7BF4-4893-ADDE-3B49F81DE4E3}">
      <dsp:nvSpPr>
        <dsp:cNvPr id="0" name=""/>
        <dsp:cNvSpPr/>
      </dsp:nvSpPr>
      <dsp:spPr>
        <a:xfrm>
          <a:off x="493247" y="895005"/>
          <a:ext cx="178619" cy="669824"/>
        </a:xfrm>
        <a:custGeom>
          <a:avLst/>
          <a:gdLst/>
          <a:ahLst/>
          <a:cxnLst/>
          <a:rect l="0" t="0" r="0" b="0"/>
          <a:pathLst>
            <a:path>
              <a:moveTo>
                <a:pt x="0" y="0"/>
              </a:moveTo>
              <a:lnTo>
                <a:pt x="0" y="669824"/>
              </a:lnTo>
              <a:lnTo>
                <a:pt x="178619" y="669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4F6662-E20B-4830-92D2-77414FE72A41}">
      <dsp:nvSpPr>
        <dsp:cNvPr id="0" name=""/>
        <dsp:cNvSpPr/>
      </dsp:nvSpPr>
      <dsp:spPr>
        <a:xfrm>
          <a:off x="671866" y="1118280"/>
          <a:ext cx="1428958" cy="8930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a:t>Automation and </a:t>
          </a:r>
          <a:r>
            <a:rPr lang="it-IT" sz="1500" kern="1200" dirty="0" err="1"/>
            <a:t>Efficency</a:t>
          </a:r>
          <a:r>
            <a:rPr lang="it-IT" sz="1500" kern="1200" dirty="0"/>
            <a:t> in big data processing</a:t>
          </a:r>
        </a:p>
      </dsp:txBody>
      <dsp:txXfrm>
        <a:off x="698024" y="1144438"/>
        <a:ext cx="1376642" cy="840782"/>
      </dsp:txXfrm>
    </dsp:sp>
    <dsp:sp modelId="{116D6740-C8A9-4678-85B5-AD98BB96B048}">
      <dsp:nvSpPr>
        <dsp:cNvPr id="0" name=""/>
        <dsp:cNvSpPr/>
      </dsp:nvSpPr>
      <dsp:spPr>
        <a:xfrm>
          <a:off x="493247" y="895005"/>
          <a:ext cx="178619" cy="1786197"/>
        </a:xfrm>
        <a:custGeom>
          <a:avLst/>
          <a:gdLst/>
          <a:ahLst/>
          <a:cxnLst/>
          <a:rect l="0" t="0" r="0" b="0"/>
          <a:pathLst>
            <a:path>
              <a:moveTo>
                <a:pt x="0" y="0"/>
              </a:moveTo>
              <a:lnTo>
                <a:pt x="0" y="1786197"/>
              </a:lnTo>
              <a:lnTo>
                <a:pt x="178619" y="1786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DB74C-C69E-427A-8162-60134940C10E}">
      <dsp:nvSpPr>
        <dsp:cNvPr id="0" name=""/>
        <dsp:cNvSpPr/>
      </dsp:nvSpPr>
      <dsp:spPr>
        <a:xfrm>
          <a:off x="671866" y="2234654"/>
          <a:ext cx="1428958" cy="8930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err="1"/>
            <a:t>Problem</a:t>
          </a:r>
          <a:r>
            <a:rPr lang="it-IT" sz="1500" kern="1200" dirty="0"/>
            <a:t> Solving and </a:t>
          </a:r>
          <a:r>
            <a:rPr lang="it-IT" sz="1500" kern="1200" dirty="0" err="1"/>
            <a:t>Decision</a:t>
          </a:r>
          <a:r>
            <a:rPr lang="it-IT" sz="1500" kern="1200" dirty="0"/>
            <a:t> Making 24/7</a:t>
          </a:r>
        </a:p>
      </dsp:txBody>
      <dsp:txXfrm>
        <a:off x="698024" y="2260812"/>
        <a:ext cx="1376642" cy="840782"/>
      </dsp:txXfrm>
    </dsp:sp>
    <dsp:sp modelId="{035E75B0-C46C-444F-9F74-62F43B1708A5}">
      <dsp:nvSpPr>
        <dsp:cNvPr id="0" name=""/>
        <dsp:cNvSpPr/>
      </dsp:nvSpPr>
      <dsp:spPr>
        <a:xfrm>
          <a:off x="493247" y="895005"/>
          <a:ext cx="178619" cy="2902571"/>
        </a:xfrm>
        <a:custGeom>
          <a:avLst/>
          <a:gdLst/>
          <a:ahLst/>
          <a:cxnLst/>
          <a:rect l="0" t="0" r="0" b="0"/>
          <a:pathLst>
            <a:path>
              <a:moveTo>
                <a:pt x="0" y="0"/>
              </a:moveTo>
              <a:lnTo>
                <a:pt x="0" y="2902571"/>
              </a:lnTo>
              <a:lnTo>
                <a:pt x="178619" y="29025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C5F758-B609-45CA-824A-7823BDB11322}">
      <dsp:nvSpPr>
        <dsp:cNvPr id="0" name=""/>
        <dsp:cNvSpPr/>
      </dsp:nvSpPr>
      <dsp:spPr>
        <a:xfrm>
          <a:off x="671866" y="3351028"/>
          <a:ext cx="1428958" cy="8930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a:t>Safety Risk </a:t>
          </a:r>
          <a:r>
            <a:rPr lang="it-IT" sz="1500" kern="1200" dirty="0" err="1"/>
            <a:t>Redution</a:t>
          </a:r>
          <a:endParaRPr lang="it-IT" sz="1500" kern="1200" dirty="0"/>
        </a:p>
      </dsp:txBody>
      <dsp:txXfrm>
        <a:off x="698024" y="3377186"/>
        <a:ext cx="1376642" cy="840782"/>
      </dsp:txXfrm>
    </dsp:sp>
    <dsp:sp modelId="{9BC9A802-F5DF-4427-B921-9AD6D9C60E50}">
      <dsp:nvSpPr>
        <dsp:cNvPr id="0" name=""/>
        <dsp:cNvSpPr/>
      </dsp:nvSpPr>
      <dsp:spPr>
        <a:xfrm>
          <a:off x="2547374" y="1906"/>
          <a:ext cx="1786197" cy="8930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it-IT" sz="3600" kern="1200" dirty="0"/>
            <a:t>Cons</a:t>
          </a:r>
        </a:p>
      </dsp:txBody>
      <dsp:txXfrm>
        <a:off x="2573532" y="28064"/>
        <a:ext cx="1733881" cy="840782"/>
      </dsp:txXfrm>
    </dsp:sp>
    <dsp:sp modelId="{DC26409C-FAC3-4BE2-88C6-FE2ADBF7892D}">
      <dsp:nvSpPr>
        <dsp:cNvPr id="0" name=""/>
        <dsp:cNvSpPr/>
      </dsp:nvSpPr>
      <dsp:spPr>
        <a:xfrm>
          <a:off x="2725994" y="895005"/>
          <a:ext cx="178619" cy="669824"/>
        </a:xfrm>
        <a:custGeom>
          <a:avLst/>
          <a:gdLst/>
          <a:ahLst/>
          <a:cxnLst/>
          <a:rect l="0" t="0" r="0" b="0"/>
          <a:pathLst>
            <a:path>
              <a:moveTo>
                <a:pt x="0" y="0"/>
              </a:moveTo>
              <a:lnTo>
                <a:pt x="0" y="669824"/>
              </a:lnTo>
              <a:lnTo>
                <a:pt x="178619" y="669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80E13-8ECF-4A0E-8C83-EA9D9011DAD8}">
      <dsp:nvSpPr>
        <dsp:cNvPr id="0" name=""/>
        <dsp:cNvSpPr/>
      </dsp:nvSpPr>
      <dsp:spPr>
        <a:xfrm>
          <a:off x="2904614" y="1118280"/>
          <a:ext cx="1428958" cy="8930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a:t>High Cost</a:t>
          </a:r>
        </a:p>
      </dsp:txBody>
      <dsp:txXfrm>
        <a:off x="2930772" y="1144438"/>
        <a:ext cx="1376642" cy="840782"/>
      </dsp:txXfrm>
    </dsp:sp>
    <dsp:sp modelId="{7DA6AF1F-10E9-46F2-81AD-2780EBEB5E47}">
      <dsp:nvSpPr>
        <dsp:cNvPr id="0" name=""/>
        <dsp:cNvSpPr/>
      </dsp:nvSpPr>
      <dsp:spPr>
        <a:xfrm>
          <a:off x="2725994" y="895005"/>
          <a:ext cx="178619" cy="1786197"/>
        </a:xfrm>
        <a:custGeom>
          <a:avLst/>
          <a:gdLst/>
          <a:ahLst/>
          <a:cxnLst/>
          <a:rect l="0" t="0" r="0" b="0"/>
          <a:pathLst>
            <a:path>
              <a:moveTo>
                <a:pt x="0" y="0"/>
              </a:moveTo>
              <a:lnTo>
                <a:pt x="0" y="1786197"/>
              </a:lnTo>
              <a:lnTo>
                <a:pt x="178619" y="1786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C91051-8DA3-463D-A78A-A044307E02B3}">
      <dsp:nvSpPr>
        <dsp:cNvPr id="0" name=""/>
        <dsp:cNvSpPr/>
      </dsp:nvSpPr>
      <dsp:spPr>
        <a:xfrm>
          <a:off x="2904614" y="2234654"/>
          <a:ext cx="1428958" cy="8930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a:t>Bugs or </a:t>
          </a:r>
          <a:r>
            <a:rPr lang="it-IT" sz="1500" kern="1200" dirty="0" err="1"/>
            <a:t>Bias</a:t>
          </a:r>
          <a:r>
            <a:rPr lang="it-IT" sz="1500" kern="1200" dirty="0"/>
            <a:t> in AI </a:t>
          </a:r>
          <a:r>
            <a:rPr lang="en-US" sz="1500" b="0" i="0" kern="1200" dirty="0"/>
            <a:t>Algorithms</a:t>
          </a:r>
          <a:endParaRPr lang="it-IT" sz="1500" kern="1200" dirty="0"/>
        </a:p>
      </dsp:txBody>
      <dsp:txXfrm>
        <a:off x="2930772" y="2260812"/>
        <a:ext cx="1376642" cy="840782"/>
      </dsp:txXfrm>
    </dsp:sp>
    <dsp:sp modelId="{706E626A-C944-4EFB-842F-2C1AAACFD476}">
      <dsp:nvSpPr>
        <dsp:cNvPr id="0" name=""/>
        <dsp:cNvSpPr/>
      </dsp:nvSpPr>
      <dsp:spPr>
        <a:xfrm>
          <a:off x="2725994" y="895005"/>
          <a:ext cx="178619" cy="2902571"/>
        </a:xfrm>
        <a:custGeom>
          <a:avLst/>
          <a:gdLst/>
          <a:ahLst/>
          <a:cxnLst/>
          <a:rect l="0" t="0" r="0" b="0"/>
          <a:pathLst>
            <a:path>
              <a:moveTo>
                <a:pt x="0" y="0"/>
              </a:moveTo>
              <a:lnTo>
                <a:pt x="0" y="2902571"/>
              </a:lnTo>
              <a:lnTo>
                <a:pt x="178619" y="29025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4F7913-C01D-463F-923F-049FC1640EDE}">
      <dsp:nvSpPr>
        <dsp:cNvPr id="0" name=""/>
        <dsp:cNvSpPr/>
      </dsp:nvSpPr>
      <dsp:spPr>
        <a:xfrm>
          <a:off x="2904614" y="3351028"/>
          <a:ext cx="1428958" cy="8930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err="1"/>
            <a:t>Soaring</a:t>
          </a:r>
          <a:r>
            <a:rPr lang="it-IT" sz="1500" kern="1200" dirty="0"/>
            <a:t> of</a:t>
          </a:r>
        </a:p>
        <a:p>
          <a:pPr lvl="0" algn="ctr" defTabSz="666750">
            <a:lnSpc>
              <a:spcPct val="90000"/>
            </a:lnSpc>
            <a:spcBef>
              <a:spcPct val="0"/>
            </a:spcBef>
            <a:spcAft>
              <a:spcPct val="35000"/>
            </a:spcAft>
          </a:pPr>
          <a:r>
            <a:rPr lang="it-IT" sz="1500" kern="1200" dirty="0"/>
            <a:t>Security Risks</a:t>
          </a:r>
        </a:p>
      </dsp:txBody>
      <dsp:txXfrm>
        <a:off x="2930772" y="3377186"/>
        <a:ext cx="1376642" cy="8407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4999" cy="356437"/>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5797246" y="0"/>
            <a:ext cx="4434999" cy="356437"/>
          </a:xfrm>
          <a:prstGeom prst="rect">
            <a:avLst/>
          </a:prstGeom>
        </p:spPr>
        <p:txBody>
          <a:bodyPr vert="horz" lIns="99075" tIns="49538" rIns="99075" bIns="49538" rtlCol="0"/>
          <a:lstStyle>
            <a:lvl1pPr algn="r">
              <a:defRPr sz="1300"/>
            </a:lvl1pPr>
          </a:lstStyle>
          <a:p>
            <a:fld id="{20F16BA5-B7AE-41F5-811C-882DFBDD3B1F}" type="datetimeFigureOut">
              <a:rPr lang="it-IT" smtClean="0"/>
              <a:t>09/11/2023</a:t>
            </a:fld>
            <a:endParaRPr lang="it-IT"/>
          </a:p>
        </p:txBody>
      </p:sp>
      <p:sp>
        <p:nvSpPr>
          <p:cNvPr id="4" name="Segnaposto immagine diapositiva 3"/>
          <p:cNvSpPr>
            <a:spLocks noGrp="1" noRot="1" noChangeAspect="1"/>
          </p:cNvSpPr>
          <p:nvPr>
            <p:ph type="sldImg" idx="2"/>
          </p:nvPr>
        </p:nvSpPr>
        <p:spPr>
          <a:xfrm>
            <a:off x="2986088" y="887413"/>
            <a:ext cx="4264025" cy="2398712"/>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1023462" y="3418830"/>
            <a:ext cx="8187690" cy="2797225"/>
          </a:xfrm>
          <a:prstGeom prst="rect">
            <a:avLst/>
          </a:prstGeom>
        </p:spPr>
        <p:txBody>
          <a:bodyPr vert="horz" lIns="99075" tIns="49538" rIns="99075" bIns="49538"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747628"/>
            <a:ext cx="4434999" cy="356436"/>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5797246" y="6747628"/>
            <a:ext cx="4434999" cy="356436"/>
          </a:xfrm>
          <a:prstGeom prst="rect">
            <a:avLst/>
          </a:prstGeom>
        </p:spPr>
        <p:txBody>
          <a:bodyPr vert="horz" lIns="99075" tIns="49538" rIns="99075" bIns="49538" rtlCol="0" anchor="b"/>
          <a:lstStyle>
            <a:lvl1pPr algn="r">
              <a:defRPr sz="1300"/>
            </a:lvl1pPr>
          </a:lstStyle>
          <a:p>
            <a:fld id="{F08D4A5A-3A49-4F5D-B53A-413A7D1C0E97}" type="slidenum">
              <a:rPr lang="it-IT" smtClean="0"/>
              <a:t>‹N›</a:t>
            </a:fld>
            <a:endParaRPr lang="it-IT"/>
          </a:p>
        </p:txBody>
      </p:sp>
    </p:spTree>
    <p:extLst>
      <p:ext uri="{BB962C8B-B14F-4D97-AF65-F5344CB8AC3E}">
        <p14:creationId xmlns:p14="http://schemas.microsoft.com/office/powerpoint/2010/main" val="385934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752">
              <a:defRPr/>
            </a:pPr>
            <a:r>
              <a:rPr lang="it-IT" dirty="0"/>
              <a:t>Session </a:t>
            </a:r>
            <a:r>
              <a:rPr lang="it-IT" dirty="0" err="1"/>
              <a:t>title</a:t>
            </a:r>
            <a:r>
              <a:rPr lang="it-IT" dirty="0"/>
              <a:t>: </a:t>
            </a:r>
            <a:r>
              <a:rPr lang="en-US" sz="1300" b="1" u="sng" dirty="0"/>
              <a:t>THE VIEW OF INTERNATIONAL INSTITUTIONS AND NATIONAL REGULATORS</a:t>
            </a:r>
            <a:r>
              <a:rPr lang="it-IT" sz="1300" dirty="0"/>
              <a:t> </a:t>
            </a:r>
          </a:p>
          <a:p>
            <a:pPr defTabSz="990752">
              <a:defRPr/>
            </a:pPr>
            <a:endParaRPr lang="it-IT" sz="1300" dirty="0"/>
          </a:p>
          <a:p>
            <a:pPr defTabSz="990752">
              <a:defRPr/>
            </a:pPr>
            <a:r>
              <a:rPr lang="it-IT" sz="1300" dirty="0"/>
              <a:t>…</a:t>
            </a:r>
            <a:r>
              <a:rPr lang="it-IT" sz="1300" dirty="0" err="1"/>
              <a:t>after</a:t>
            </a:r>
            <a:r>
              <a:rPr lang="it-IT" sz="1300" dirty="0"/>
              <a:t> ICAO, EASA and Eurocontrol the view of </a:t>
            </a:r>
            <a:r>
              <a:rPr lang="it-IT" sz="1300" dirty="0" err="1"/>
              <a:t>Italian</a:t>
            </a:r>
            <a:r>
              <a:rPr lang="it-IT" sz="1300" dirty="0"/>
              <a:t> National Regulator: ENAC</a:t>
            </a:r>
          </a:p>
          <a:p>
            <a:pPr defTabSz="990752">
              <a:defRPr/>
            </a:pPr>
            <a:endParaRPr lang="it-IT" sz="1300" dirty="0"/>
          </a:p>
          <a:p>
            <a:pPr defTabSz="990752">
              <a:defRPr/>
            </a:pPr>
            <a:r>
              <a:rPr lang="it-IT" sz="1300" dirty="0" err="1"/>
              <a:t>Let</a:t>
            </a:r>
            <a:r>
              <a:rPr lang="it-IT" sz="1300" dirty="0"/>
              <a:t> me introduce </a:t>
            </a:r>
            <a:r>
              <a:rPr lang="it-IT" sz="1300" dirty="0" err="1"/>
              <a:t>myself</a:t>
            </a:r>
            <a:r>
              <a:rPr lang="it-IT" sz="1300" dirty="0"/>
              <a:t>..</a:t>
            </a:r>
          </a:p>
          <a:p>
            <a:pPr defTabSz="990752">
              <a:defRPr/>
            </a:pPr>
            <a:endParaRPr lang="it-IT" sz="1300" dirty="0"/>
          </a:p>
          <a:p>
            <a:pPr defTabSz="990752">
              <a:defRPr/>
            </a:pPr>
            <a:r>
              <a:rPr lang="en-US" sz="1300" dirty="0"/>
              <a:t>As Director of ENAC Security  Department I’ll propose to you a point of view very close by the "Information Security" prospective as in NIS Directive and EASA Part IS Regulations.</a:t>
            </a:r>
          </a:p>
          <a:p>
            <a:pPr defTabSz="990752">
              <a:defRPr/>
            </a:pPr>
            <a:endParaRPr lang="en-US" sz="1300" dirty="0"/>
          </a:p>
          <a:p>
            <a:pPr defTabSz="990752">
              <a:defRPr/>
            </a:pPr>
            <a:r>
              <a:rPr lang="en-US" sz="1300" dirty="0"/>
              <a:t>While aiming at harvesting the benefits of digital transformation in order to streamline operations or enhance its customers’ experience, aviation is evolving at a fast pace towards interconnection systems and the use of IA. The flipside of this transformation is the rising danger posed by cyberattacks that take the opportunities provided by a wider and sometimes unprotected attack surface.</a:t>
            </a:r>
          </a:p>
          <a:p>
            <a:pPr defTabSz="990752">
              <a:defRPr/>
            </a:pPr>
            <a:endParaRPr lang="en-US" sz="1300" dirty="0"/>
          </a:p>
          <a:p>
            <a:pPr defTabSz="990752">
              <a:defRPr/>
            </a:pPr>
            <a:r>
              <a:rPr lang="en-US" sz="1300" dirty="0"/>
              <a:t>ENAC actively works towards increasing the cybersecurity capabilities and the overall cyber resilience of the Italian Aviation Sector engaging in structured collaboration with ICAO, EASA, ECAC, Eurocontrol and other sectorial stakeholders.</a:t>
            </a:r>
            <a:endParaRPr lang="it-IT" sz="1300" dirty="0"/>
          </a:p>
          <a:p>
            <a:pPr defTabSz="990752">
              <a:defRPr/>
            </a:pPr>
            <a:endParaRPr lang="it-IT" sz="1300" dirty="0"/>
          </a:p>
          <a:p>
            <a:pPr defTabSz="990752">
              <a:defRPr/>
            </a:pPr>
            <a:endParaRPr lang="it-IT" sz="1300" dirty="0"/>
          </a:p>
          <a:p>
            <a:pPr defTabSz="990752">
              <a:defRPr/>
            </a:pPr>
            <a:endParaRPr lang="it-IT" sz="1300" dirty="0"/>
          </a:p>
        </p:txBody>
      </p:sp>
      <p:sp>
        <p:nvSpPr>
          <p:cNvPr id="4" name="Segnaposto numero diapositiva 3"/>
          <p:cNvSpPr>
            <a:spLocks noGrp="1"/>
          </p:cNvSpPr>
          <p:nvPr>
            <p:ph type="sldNum" sz="quarter" idx="5"/>
          </p:nvPr>
        </p:nvSpPr>
        <p:spPr/>
        <p:txBody>
          <a:bodyPr/>
          <a:lstStyle/>
          <a:p>
            <a:fld id="{F08D4A5A-3A49-4F5D-B53A-413A7D1C0E97}" type="slidenum">
              <a:rPr lang="it-IT" smtClean="0"/>
              <a:t>2</a:t>
            </a:fld>
            <a:endParaRPr lang="it-IT"/>
          </a:p>
        </p:txBody>
      </p:sp>
    </p:spTree>
    <p:extLst>
      <p:ext uri="{BB962C8B-B14F-4D97-AF65-F5344CB8AC3E}">
        <p14:creationId xmlns:p14="http://schemas.microsoft.com/office/powerpoint/2010/main" val="941196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Here’s</a:t>
            </a:r>
            <a:r>
              <a:rPr lang="it-IT" dirty="0"/>
              <a:t> </a:t>
            </a:r>
            <a:r>
              <a:rPr lang="it-IT" dirty="0" err="1"/>
              <a:t>your</a:t>
            </a:r>
            <a:r>
              <a:rPr lang="it-IT" dirty="0"/>
              <a:t> </a:t>
            </a:r>
            <a:r>
              <a:rPr lang="it-IT" dirty="0" err="1"/>
              <a:t>own</a:t>
            </a:r>
            <a:r>
              <a:rPr lang="it-IT" dirty="0"/>
              <a:t> </a:t>
            </a:r>
            <a:r>
              <a:rPr lang="it-IT" dirty="0" err="1"/>
              <a:t>affair</a:t>
            </a:r>
            <a:r>
              <a:rPr lang="it-IT" dirty="0"/>
              <a:t>.. ;-)</a:t>
            </a:r>
          </a:p>
        </p:txBody>
      </p:sp>
      <p:sp>
        <p:nvSpPr>
          <p:cNvPr id="4" name="Segnaposto numero diapositiva 3"/>
          <p:cNvSpPr>
            <a:spLocks noGrp="1"/>
          </p:cNvSpPr>
          <p:nvPr>
            <p:ph type="sldNum" sz="quarter" idx="5"/>
          </p:nvPr>
        </p:nvSpPr>
        <p:spPr/>
        <p:txBody>
          <a:bodyPr/>
          <a:lstStyle/>
          <a:p>
            <a:fld id="{F08D4A5A-3A49-4F5D-B53A-413A7D1C0E97}" type="slidenum">
              <a:rPr lang="it-IT" smtClean="0"/>
              <a:t>11</a:t>
            </a:fld>
            <a:endParaRPr lang="it-IT"/>
          </a:p>
        </p:txBody>
      </p:sp>
    </p:spTree>
    <p:extLst>
      <p:ext uri="{BB962C8B-B14F-4D97-AF65-F5344CB8AC3E}">
        <p14:creationId xmlns:p14="http://schemas.microsoft.com/office/powerpoint/2010/main" val="369289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Describe briefly for all bullet how AI may b e used and after emphasizes that all this way of using AI will require a specific Risk Analysis and Management for both information security and Cybersecurity.</a:t>
            </a:r>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Aircraft Navigation</a:t>
            </a:r>
            <a:r>
              <a:rPr lang="it-IT" dirty="0"/>
              <a:t>: </a:t>
            </a:r>
            <a:r>
              <a:rPr lang="en-US" dirty="0"/>
              <a:t>AI could be used to an integrated and optimize merge between all air navigation services with new air navigation systems that manage the Telemetry Data with an Integrated system with Securing Encryption;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Dynamic Ticket Pricing: </a:t>
            </a:r>
            <a:r>
              <a:rPr lang="en-US" dirty="0"/>
              <a:t>AI's economic analysis may be focusing simultaneous on: exercise costs, passengers request, events in sites departure or destination and customers profile optimizing the proposal cost of tickets and avoid fraud;</a:t>
            </a:r>
            <a:endParaRPr lang="it-IT" dirty="0"/>
          </a:p>
          <a:p>
            <a:endParaRPr lang="it-IT"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Developing more efficient Aircrafts: </a:t>
            </a:r>
            <a:r>
              <a:rPr lang="en-US" sz="1200" b="0" i="0" kern="1200" dirty="0">
                <a:solidFill>
                  <a:schemeClr val="tx1"/>
                </a:solidFill>
                <a:effectLst/>
                <a:latin typeface="+mn-lt"/>
                <a:ea typeface="+mn-ea"/>
                <a:cs typeface="+mn-cs"/>
              </a:rPr>
              <a:t>AI, using </a:t>
            </a:r>
            <a:r>
              <a:rPr lang="en-US" sz="1200" b="0" i="0" kern="1200" dirty="0" err="1">
                <a:solidFill>
                  <a:schemeClr val="tx1"/>
                </a:solidFill>
                <a:effectLst/>
                <a:latin typeface="+mn-lt"/>
                <a:ea typeface="+mn-ea"/>
                <a:cs typeface="+mn-cs"/>
              </a:rPr>
              <a:t>informations</a:t>
            </a:r>
            <a:r>
              <a:rPr lang="en-US" sz="1200" b="0" i="0" kern="1200" dirty="0">
                <a:solidFill>
                  <a:schemeClr val="tx1"/>
                </a:solidFill>
                <a:effectLst/>
                <a:latin typeface="+mn-lt"/>
                <a:ea typeface="+mn-ea"/>
                <a:cs typeface="+mn-cs"/>
              </a:rPr>
              <a:t> both aircraft and on route </a:t>
            </a:r>
            <a:r>
              <a:rPr lang="en-US" sz="1200" b="0" i="0" kern="1200" dirty="0" err="1">
                <a:solidFill>
                  <a:schemeClr val="tx1"/>
                </a:solidFill>
                <a:effectLst/>
                <a:latin typeface="+mn-lt"/>
                <a:ea typeface="+mn-ea"/>
                <a:cs typeface="+mn-cs"/>
              </a:rPr>
              <a:t>meteo</a:t>
            </a:r>
            <a:r>
              <a:rPr lang="en-US" sz="1200" b="0" i="0" kern="1200" dirty="0">
                <a:solidFill>
                  <a:schemeClr val="tx1"/>
                </a:solidFill>
                <a:effectLst/>
                <a:latin typeface="+mn-lt"/>
                <a:ea typeface="+mn-ea"/>
                <a:cs typeface="+mn-cs"/>
              </a:rPr>
              <a:t> should </a:t>
            </a:r>
            <a:r>
              <a:rPr lang="en-US" sz="1200" b="0" i="0" kern="1200" dirty="0" err="1">
                <a:solidFill>
                  <a:schemeClr val="tx1"/>
                </a:solidFill>
                <a:effectLst/>
                <a:latin typeface="+mn-lt"/>
                <a:ea typeface="+mn-ea"/>
                <a:cs typeface="+mn-cs"/>
              </a:rPr>
              <a:t>optimise</a:t>
            </a:r>
            <a:r>
              <a:rPr lang="en-US" sz="1200" b="0" i="0" kern="1200" dirty="0">
                <a:solidFill>
                  <a:schemeClr val="tx1"/>
                </a:solidFill>
                <a:effectLst/>
                <a:latin typeface="+mn-lt"/>
                <a:ea typeface="+mn-ea"/>
                <a:cs typeface="+mn-cs"/>
              </a:rPr>
              <a:t> aircraft fuel consumption and their amount of emission</a:t>
            </a:r>
            <a:r>
              <a:rPr lang="it-IT" b="0" dirty="0"/>
              <a:t>;</a:t>
            </a:r>
            <a:endParaRPr lang="it-IT" sz="1200" b="0" i="0" kern="1200" dirty="0">
              <a:solidFill>
                <a:schemeClr val="tx1"/>
              </a:solidFill>
              <a:effectLst/>
              <a:latin typeface="+mn-lt"/>
              <a:ea typeface="+mn-ea"/>
              <a:cs typeface="+mn-cs"/>
            </a:endParaRPr>
          </a:p>
          <a:p>
            <a:endParaRPr lang="it-IT" sz="1200" b="0" i="0" kern="1200" dirty="0">
              <a:solidFill>
                <a:schemeClr val="tx1"/>
              </a:solidFill>
              <a:effectLst/>
              <a:latin typeface="+mn-lt"/>
              <a:ea typeface="+mn-ea"/>
              <a:cs typeface="+mn-cs"/>
            </a:endParaRPr>
          </a:p>
          <a:p>
            <a:r>
              <a:rPr lang="it-IT" sz="1200" b="1" i="0" kern="1200" dirty="0">
                <a:solidFill>
                  <a:schemeClr val="tx1"/>
                </a:solidFill>
                <a:effectLst/>
                <a:latin typeface="+mn-lt"/>
                <a:ea typeface="+mn-ea"/>
                <a:cs typeface="+mn-cs"/>
              </a:rPr>
              <a:t>Aviation Safety: </a:t>
            </a:r>
            <a:r>
              <a:rPr lang="en-US" sz="1200" b="0" i="0" kern="1200" dirty="0">
                <a:solidFill>
                  <a:schemeClr val="tx1"/>
                </a:solidFill>
                <a:effectLst/>
                <a:latin typeface="+mn-lt"/>
                <a:ea typeface="+mn-ea"/>
                <a:cs typeface="+mn-cs"/>
              </a:rPr>
              <a:t>AI could be sign a new era of risk assessment and threat management;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Crew Scheduling:</a:t>
            </a:r>
            <a:r>
              <a:rPr lang="en-US" sz="1200" b="0" i="0" kern="1200" dirty="0">
                <a:solidFill>
                  <a:schemeClr val="tx1"/>
                </a:solidFill>
                <a:effectLst/>
                <a:latin typeface="+mn-lt"/>
                <a:ea typeface="+mn-ea"/>
                <a:cs typeface="+mn-cs"/>
              </a:rPr>
              <a:t> AI could be more efficient way to manage the rostering items and schedule the crew's rest time and turnover planning;</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Better Aircraft Maintenance: </a:t>
            </a:r>
            <a:r>
              <a:rPr lang="en-US" sz="1200" b="0" i="0" kern="1200" dirty="0">
                <a:solidFill>
                  <a:schemeClr val="tx1"/>
                </a:solidFill>
                <a:effectLst/>
                <a:latin typeface="+mn-lt"/>
                <a:ea typeface="+mn-ea"/>
                <a:cs typeface="+mn-cs"/>
              </a:rPr>
              <a:t>AI may perform a realistic predictive-maintenance </a:t>
            </a:r>
            <a:r>
              <a:rPr lang="en-US" sz="1200" b="0" i="0" kern="1200" dirty="0" err="1">
                <a:solidFill>
                  <a:schemeClr val="tx1"/>
                </a:solidFill>
                <a:effectLst/>
                <a:latin typeface="+mn-lt"/>
                <a:ea typeface="+mn-ea"/>
                <a:cs typeface="+mn-cs"/>
              </a:rPr>
              <a:t>programmation</a:t>
            </a:r>
            <a:r>
              <a:rPr lang="en-US" sz="1200" b="0" i="0" kern="1200" dirty="0">
                <a:solidFill>
                  <a:schemeClr val="tx1"/>
                </a:solidFill>
                <a:effectLst/>
                <a:latin typeface="+mn-lt"/>
                <a:ea typeface="+mn-ea"/>
                <a:cs typeface="+mn-cs"/>
              </a:rPr>
              <a:t> merging specific aircraft’s records with worldwide maintenance big data of similar aircraft and/or in similar use conditions;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Air Traffic Control: </a:t>
            </a:r>
            <a:r>
              <a:rPr lang="en-US" sz="1200" b="0" i="0" kern="1200" dirty="0">
                <a:solidFill>
                  <a:schemeClr val="tx1"/>
                </a:solidFill>
                <a:effectLst/>
                <a:latin typeface="+mn-lt"/>
                <a:ea typeface="+mn-ea"/>
                <a:cs typeface="+mn-cs"/>
              </a:rPr>
              <a:t>development of efficient procedures to improve the performance of the national and international ATM network;</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Personalized Travel Experience: </a:t>
            </a:r>
            <a:r>
              <a:rPr lang="en-US" sz="1200" b="0" i="0" kern="1200" dirty="0">
                <a:solidFill>
                  <a:schemeClr val="tx1"/>
                </a:solidFill>
                <a:effectLst/>
                <a:latin typeface="+mn-lt"/>
                <a:ea typeface="+mn-ea"/>
                <a:cs typeface="+mn-cs"/>
              </a:rPr>
              <a:t>customize the passengers profile, habits and preferences with the AI could be offer a </a:t>
            </a:r>
            <a:r>
              <a:rPr lang="en-US" sz="1200" b="0" i="0" kern="1200" dirty="0" err="1">
                <a:solidFill>
                  <a:schemeClr val="tx1"/>
                </a:solidFill>
                <a:effectLst/>
                <a:latin typeface="+mn-lt"/>
                <a:ea typeface="+mn-ea"/>
                <a:cs typeface="+mn-cs"/>
              </a:rPr>
              <a:t>tailorrized</a:t>
            </a:r>
            <a:r>
              <a:rPr lang="en-US" sz="1200" b="0" i="0" kern="1200" dirty="0">
                <a:solidFill>
                  <a:schemeClr val="tx1"/>
                </a:solidFill>
                <a:effectLst/>
                <a:latin typeface="+mn-lt"/>
                <a:ea typeface="+mn-ea"/>
                <a:cs typeface="+mn-cs"/>
              </a:rPr>
              <a:t> travel proposal for each passenger;</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Delay prediction; </a:t>
            </a:r>
            <a:r>
              <a:rPr lang="en-US" sz="1200" b="0" i="0" kern="1200" dirty="0">
                <a:solidFill>
                  <a:schemeClr val="tx1"/>
                </a:solidFill>
                <a:effectLst/>
                <a:latin typeface="+mn-lt"/>
                <a:ea typeface="+mn-ea"/>
                <a:cs typeface="+mn-cs"/>
              </a:rPr>
              <a:t>all the improvements related with the use of AI in Aircraft Navigation and ATM may allow to predict delay whit extreme precision permitting better dutifulness of slots;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Flight </a:t>
            </a:r>
            <a:r>
              <a:rPr lang="en-US" sz="1200" b="1" i="0" kern="1200" dirty="0" err="1">
                <a:solidFill>
                  <a:schemeClr val="tx1"/>
                </a:solidFill>
                <a:effectLst/>
                <a:latin typeface="+mn-lt"/>
                <a:ea typeface="+mn-ea"/>
                <a:cs typeface="+mn-cs"/>
              </a:rPr>
              <a:t>Optimisation:</a:t>
            </a:r>
            <a:r>
              <a:rPr lang="en-US" sz="1200" b="0" i="0" kern="1200" dirty="0" err="1">
                <a:solidFill>
                  <a:schemeClr val="tx1"/>
                </a:solidFill>
                <a:effectLst/>
                <a:latin typeface="+mn-lt"/>
                <a:ea typeface="+mn-ea"/>
                <a:cs typeface="+mn-cs"/>
              </a:rPr>
              <a:t>all</a:t>
            </a:r>
            <a:r>
              <a:rPr lang="en-US" sz="1200" b="0" i="0" kern="1200" dirty="0">
                <a:solidFill>
                  <a:schemeClr val="tx1"/>
                </a:solidFill>
                <a:effectLst/>
                <a:latin typeface="+mn-lt"/>
                <a:ea typeface="+mn-ea"/>
                <a:cs typeface="+mn-cs"/>
              </a:rPr>
              <a:t> above holistically approached with AI resources could be reach a process of continuous and dynamic improvement of flights management until the target of autonomous flights.</a:t>
            </a:r>
          </a:p>
          <a:p>
            <a:endParaRPr lang="it-IT" sz="1200" b="0" i="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F08D4A5A-3A49-4F5D-B53A-413A7D1C0E97}" type="slidenum">
              <a:rPr lang="it-IT" smtClean="0"/>
              <a:t>3</a:t>
            </a:fld>
            <a:endParaRPr lang="it-IT"/>
          </a:p>
        </p:txBody>
      </p:sp>
    </p:spTree>
    <p:extLst>
      <p:ext uri="{BB962C8B-B14F-4D97-AF65-F5344CB8AC3E}">
        <p14:creationId xmlns:p14="http://schemas.microsoft.com/office/powerpoint/2010/main" val="310148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i="0" dirty="0"/>
              <a:t>In the previous slide we </a:t>
            </a:r>
            <a:r>
              <a:rPr lang="en-US" dirty="0"/>
              <a:t>was </a:t>
            </a:r>
            <a:r>
              <a:rPr lang="en-US" i="0" dirty="0"/>
              <a:t>seen how AI could be bring profound innovations to aviation industry and other organizations aviation related.</a:t>
            </a:r>
          </a:p>
          <a:p>
            <a:r>
              <a:rPr lang="en-US" i="0" dirty="0"/>
              <a:t>Here are the main field where now are on progress huge effort to implementation of AI use</a:t>
            </a:r>
          </a:p>
          <a:p>
            <a:endParaRPr lang="en-US" dirty="0"/>
          </a:p>
          <a:p>
            <a:r>
              <a:rPr lang="en-US" b="1" dirty="0"/>
              <a:t>Revenue Management:  </a:t>
            </a:r>
            <a:r>
              <a:rPr lang="en-US" dirty="0"/>
              <a:t>AI may steering business analysis</a:t>
            </a:r>
          </a:p>
          <a:p>
            <a:endParaRPr lang="en-US" dirty="0"/>
          </a:p>
          <a:p>
            <a:r>
              <a:rPr lang="en-US" b="1" dirty="0"/>
              <a:t>Air Safety and Airplane Management: </a:t>
            </a:r>
            <a:r>
              <a:rPr lang="en-US" dirty="0"/>
              <a:t>AI consent predictive knowledge related to maintenance task and holistic approach to safety issue</a:t>
            </a:r>
          </a:p>
          <a:p>
            <a:endParaRPr lang="en-US" dirty="0"/>
          </a:p>
          <a:p>
            <a:r>
              <a:rPr lang="en-US" b="1" dirty="0"/>
              <a:t>Feedback analysis: </a:t>
            </a:r>
            <a:r>
              <a:rPr lang="en-US" dirty="0"/>
              <a:t>AI analyze quickly big and non homogenous data</a:t>
            </a:r>
          </a:p>
          <a:p>
            <a:endParaRPr lang="en-US" dirty="0"/>
          </a:p>
          <a:p>
            <a:r>
              <a:rPr lang="en-US" b="1" dirty="0"/>
              <a:t>Messaging Automation</a:t>
            </a:r>
            <a:r>
              <a:rPr lang="en-US" dirty="0"/>
              <a:t>: AI may manage in natural language complex concept message with a real time interaction with users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Crew Management</a:t>
            </a:r>
            <a:r>
              <a:rPr lang="en-US" dirty="0"/>
              <a:t>: </a:t>
            </a:r>
            <a:r>
              <a:rPr lang="en-US" b="0" dirty="0"/>
              <a:t>as showed in the previous slide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Fuel optimization: </a:t>
            </a:r>
            <a:r>
              <a:rPr lang="en-US" b="0" dirty="0"/>
              <a:t>as showed in the previous slide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In-flight sales and food supply: </a:t>
            </a:r>
            <a:r>
              <a:rPr lang="en-US" b="0" dirty="0"/>
              <a:t>as showed in the previous slide</a:t>
            </a:r>
          </a:p>
          <a:p>
            <a:endParaRPr lang="en-US" b="0" dirty="0"/>
          </a:p>
          <a:p>
            <a:r>
              <a:rPr lang="en-US" b="1" dirty="0"/>
              <a:t>Fraud detection:</a:t>
            </a:r>
            <a:r>
              <a:rPr lang="en-US" b="0" dirty="0"/>
              <a:t> is a wide argument out of scope of this shot presentation</a:t>
            </a:r>
          </a:p>
          <a:p>
            <a:endParaRPr lang="en-US" b="0" dirty="0"/>
          </a:p>
          <a:p>
            <a:r>
              <a:rPr lang="en-US" b="1" dirty="0"/>
              <a:t>In-airport self-service</a:t>
            </a:r>
            <a:r>
              <a:rPr lang="en-US" b="0" dirty="0"/>
              <a:t>: in check-in and face-ID boarding and security control AI may found facial expressions suspected</a:t>
            </a:r>
          </a:p>
          <a:p>
            <a:endParaRPr lang="en-US" b="0" dirty="0"/>
          </a:p>
          <a:p>
            <a:r>
              <a:rPr lang="en-US" b="1" dirty="0"/>
              <a:t>Flight management and autonomous flight: </a:t>
            </a:r>
            <a:r>
              <a:rPr lang="en-US" b="0" dirty="0"/>
              <a:t>as showed in the previous slide</a:t>
            </a:r>
          </a:p>
          <a:p>
            <a:endParaRPr lang="en-US" b="1" dirty="0"/>
          </a:p>
          <a:p>
            <a:r>
              <a:rPr lang="en-US" b="1" dirty="0"/>
              <a:t>May be emphasizes</a:t>
            </a:r>
            <a:r>
              <a:rPr lang="en-US" dirty="0"/>
              <a:t> that all this way of using AI will require a specific Risk Analysis and Management for both information security and Cybersecurity.</a:t>
            </a:r>
          </a:p>
          <a:p>
            <a:r>
              <a:rPr lang="en-US" dirty="0"/>
              <a:t> </a:t>
            </a:r>
          </a:p>
        </p:txBody>
      </p:sp>
      <p:sp>
        <p:nvSpPr>
          <p:cNvPr id="4" name="Segnaposto numero diapositiva 3"/>
          <p:cNvSpPr>
            <a:spLocks noGrp="1"/>
          </p:cNvSpPr>
          <p:nvPr>
            <p:ph type="sldNum" sz="quarter" idx="5"/>
          </p:nvPr>
        </p:nvSpPr>
        <p:spPr/>
        <p:txBody>
          <a:bodyPr/>
          <a:lstStyle/>
          <a:p>
            <a:fld id="{F08D4A5A-3A49-4F5D-B53A-413A7D1C0E97}" type="slidenum">
              <a:rPr lang="it-IT" smtClean="0"/>
              <a:t>4</a:t>
            </a:fld>
            <a:endParaRPr lang="it-IT"/>
          </a:p>
        </p:txBody>
      </p:sp>
    </p:spTree>
    <p:extLst>
      <p:ext uri="{BB962C8B-B14F-4D97-AF65-F5344CB8AC3E}">
        <p14:creationId xmlns:p14="http://schemas.microsoft.com/office/powerpoint/2010/main" val="6897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Emerging technologies, such as AI, are rapidly transforming the aviation landscape. </a:t>
            </a:r>
          </a:p>
          <a:p>
            <a:r>
              <a:rPr lang="en-US" dirty="0"/>
              <a:t>AI-driven systems can analyze vast amounts of data to identify potential security breaches and anomalies, while automation streamlines air traffic management, reducing the risk of human error.</a:t>
            </a:r>
          </a:p>
          <a:p>
            <a:r>
              <a:rPr lang="en-US" dirty="0"/>
              <a:t>However, with these rapid technological advancements come new </a:t>
            </a:r>
            <a:r>
              <a:rPr lang="en-US"/>
              <a:t>challenges.</a:t>
            </a:r>
          </a:p>
          <a:p>
            <a:r>
              <a:rPr lang="en-US"/>
              <a:t>Cyberattacks </a:t>
            </a:r>
            <a:r>
              <a:rPr lang="en-US" dirty="0"/>
              <a:t>targeting critical aviation infrastructure, such as air traffic control systems or airline databases, pose a significant threat.</a:t>
            </a:r>
          </a:p>
          <a:p>
            <a:r>
              <a:rPr lang="en-US" dirty="0"/>
              <a:t>With the soaring Cybersecurity Risks in Aviation we need to really start focusing in on how we're going to adapt as quickly as necessary.</a:t>
            </a:r>
            <a:endParaRPr lang="it-IT" dirty="0"/>
          </a:p>
        </p:txBody>
      </p:sp>
      <p:sp>
        <p:nvSpPr>
          <p:cNvPr id="4" name="Segnaposto numero diapositiva 3"/>
          <p:cNvSpPr>
            <a:spLocks noGrp="1"/>
          </p:cNvSpPr>
          <p:nvPr>
            <p:ph type="sldNum" sz="quarter" idx="5"/>
          </p:nvPr>
        </p:nvSpPr>
        <p:spPr/>
        <p:txBody>
          <a:bodyPr/>
          <a:lstStyle/>
          <a:p>
            <a:fld id="{F08D4A5A-3A49-4F5D-B53A-413A7D1C0E97}" type="slidenum">
              <a:rPr lang="it-IT" smtClean="0"/>
              <a:t>5</a:t>
            </a:fld>
            <a:endParaRPr lang="it-IT"/>
          </a:p>
        </p:txBody>
      </p:sp>
    </p:spTree>
    <p:extLst>
      <p:ext uri="{BB962C8B-B14F-4D97-AF65-F5344CB8AC3E}">
        <p14:creationId xmlns:p14="http://schemas.microsoft.com/office/powerpoint/2010/main" val="148216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Describe</a:t>
            </a:r>
            <a:r>
              <a:rPr lang="it-IT" dirty="0"/>
              <a:t> </a:t>
            </a:r>
            <a:r>
              <a:rPr lang="it-IT" dirty="0" err="1"/>
              <a:t>all</a:t>
            </a:r>
            <a:r>
              <a:rPr lang="it-IT" dirty="0"/>
              <a:t> </a:t>
            </a:r>
            <a:r>
              <a:rPr lang="it-IT" dirty="0" err="1"/>
              <a:t>this</a:t>
            </a:r>
            <a:r>
              <a:rPr lang="it-IT" dirty="0"/>
              <a:t> </a:t>
            </a:r>
            <a:r>
              <a:rPr lang="it-IT" dirty="0" err="1"/>
              <a:t>bullets</a:t>
            </a:r>
            <a:r>
              <a:rPr lang="it-IT" dirty="0"/>
              <a:t> </a:t>
            </a:r>
            <a:r>
              <a:rPr lang="it-IT" dirty="0" err="1"/>
              <a:t>shortly</a:t>
            </a:r>
            <a:r>
              <a:rPr lang="it-IT" dirty="0"/>
              <a:t> and </a:t>
            </a:r>
            <a:r>
              <a:rPr lang="it-IT" dirty="0" err="1"/>
              <a:t>summarize</a:t>
            </a:r>
            <a:r>
              <a:rPr lang="it-IT" dirty="0"/>
              <a:t> </a:t>
            </a:r>
            <a:r>
              <a:rPr lang="it-IT" dirty="0" err="1"/>
              <a:t>that</a:t>
            </a:r>
            <a:r>
              <a:rPr lang="it-IT" dirty="0"/>
              <a:t> the scope </a:t>
            </a:r>
            <a:r>
              <a:rPr lang="it-IT" dirty="0" err="1"/>
              <a:t>is</a:t>
            </a:r>
            <a:r>
              <a:rPr lang="it-IT" dirty="0"/>
              <a:t>  use the </a:t>
            </a:r>
            <a:r>
              <a:rPr lang="it-IT" dirty="0" err="1"/>
              <a:t>pros</a:t>
            </a:r>
            <a:r>
              <a:rPr lang="it-IT" dirty="0"/>
              <a:t> to </a:t>
            </a:r>
            <a:r>
              <a:rPr lang="it-IT" dirty="0" err="1"/>
              <a:t>contrast</a:t>
            </a:r>
            <a:r>
              <a:rPr lang="it-IT" dirty="0"/>
              <a:t> the cons </a:t>
            </a:r>
            <a:r>
              <a:rPr lang="it-IT" dirty="0" err="1"/>
              <a:t>as</a:t>
            </a:r>
            <a:r>
              <a:rPr lang="it-IT" dirty="0"/>
              <a:t> follow</a:t>
            </a:r>
          </a:p>
          <a:p>
            <a:endParaRPr lang="it-IT" dirty="0"/>
          </a:p>
          <a:p>
            <a:r>
              <a:rPr lang="en-US" dirty="0"/>
              <a:t>AI IMPROVE RESILIENCE because AI-driven systems:</a:t>
            </a:r>
          </a:p>
          <a:p>
            <a:pPr marL="185766" indent="-185766">
              <a:buFont typeface="Arial" panose="020B0604020202020204" pitchFamily="34" charset="0"/>
              <a:buChar char="•"/>
            </a:pPr>
            <a:r>
              <a:rPr lang="en-US" dirty="0"/>
              <a:t>Block sophisticated attack without human intervention;</a:t>
            </a:r>
          </a:p>
          <a:p>
            <a:pPr marL="185766" indent="-185766">
              <a:buFont typeface="Arial" panose="020B0604020202020204" pitchFamily="34" charset="0"/>
              <a:buChar char="•"/>
            </a:pPr>
            <a:r>
              <a:rPr lang="en-US" dirty="0"/>
              <a:t>Increase effectiveness and efficiency of cybersecurity Teams;</a:t>
            </a:r>
          </a:p>
          <a:p>
            <a:pPr marL="185766" indent="-185766">
              <a:buFont typeface="Arial" panose="020B0604020202020204" pitchFamily="34" charset="0"/>
              <a:buChar char="•"/>
            </a:pPr>
            <a:r>
              <a:rPr lang="en-US" dirty="0"/>
              <a:t>Response almost in real time when attack start;</a:t>
            </a:r>
          </a:p>
          <a:p>
            <a:pPr marL="185766" indent="-185766">
              <a:buFont typeface="Arial" panose="020B0604020202020204" pitchFamily="34" charset="0"/>
              <a:buChar char="•"/>
            </a:pPr>
            <a:r>
              <a:rPr lang="en-US" dirty="0"/>
              <a:t>Can mitigate quickly frauds.</a:t>
            </a:r>
          </a:p>
          <a:p>
            <a:endParaRPr lang="en-US" dirty="0"/>
          </a:p>
          <a:p>
            <a:r>
              <a:rPr lang="en-US" dirty="0"/>
              <a:t>AI REDUCE RISKS because AI-driven systems:</a:t>
            </a:r>
          </a:p>
          <a:p>
            <a:pPr marL="185766" indent="-185766">
              <a:buFont typeface="Arial" panose="020B0604020202020204" pitchFamily="34" charset="0"/>
              <a:buChar char="•"/>
            </a:pPr>
            <a:r>
              <a:rPr lang="en-US" dirty="0"/>
              <a:t>may do predictive risk management;</a:t>
            </a:r>
          </a:p>
          <a:p>
            <a:pPr marL="185766" indent="-185766">
              <a:buFont typeface="Arial" panose="020B0604020202020204" pitchFamily="34" charset="0"/>
              <a:buChar char="•"/>
            </a:pPr>
            <a:r>
              <a:rPr lang="en-US" dirty="0"/>
              <a:t>reduce operational cost (despite the high initial cost);</a:t>
            </a:r>
          </a:p>
          <a:p>
            <a:pPr marL="185766" indent="-185766">
              <a:buFont typeface="Arial" panose="020B0604020202020204" pitchFamily="34" charset="0"/>
              <a:buChar char="•"/>
            </a:pPr>
            <a:r>
              <a:rPr lang="en-US" dirty="0"/>
              <a:t>is able to auto consolidate the information security platform;</a:t>
            </a:r>
          </a:p>
          <a:p>
            <a:pPr marL="185766" indent="-185766">
              <a:buFont typeface="Arial" panose="020B0604020202020204" pitchFamily="34" charset="0"/>
              <a:buChar char="•"/>
            </a:pPr>
            <a:r>
              <a:rPr lang="en-US" dirty="0"/>
              <a:t>can assess proactively the compliance gap and suggest recovery measures.</a:t>
            </a:r>
            <a:endParaRPr lang="it-IT" dirty="0"/>
          </a:p>
        </p:txBody>
      </p:sp>
      <p:sp>
        <p:nvSpPr>
          <p:cNvPr id="4" name="Segnaposto numero diapositiva 3"/>
          <p:cNvSpPr>
            <a:spLocks noGrp="1"/>
          </p:cNvSpPr>
          <p:nvPr>
            <p:ph type="sldNum" sz="quarter" idx="5"/>
          </p:nvPr>
        </p:nvSpPr>
        <p:spPr/>
        <p:txBody>
          <a:bodyPr/>
          <a:lstStyle/>
          <a:p>
            <a:fld id="{F08D4A5A-3A49-4F5D-B53A-413A7D1C0E97}" type="slidenum">
              <a:rPr lang="it-IT" smtClean="0"/>
              <a:t>6</a:t>
            </a:fld>
            <a:endParaRPr lang="it-IT"/>
          </a:p>
        </p:txBody>
      </p:sp>
    </p:spTree>
    <p:extLst>
      <p:ext uri="{BB962C8B-B14F-4D97-AF65-F5344CB8AC3E}">
        <p14:creationId xmlns:p14="http://schemas.microsoft.com/office/powerpoint/2010/main" val="103908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300" dirty="0"/>
              <a:t>The Role Of AI In Learning And Development:</a:t>
            </a:r>
          </a:p>
          <a:p>
            <a:r>
              <a:rPr lang="en-US" sz="1300" dirty="0"/>
              <a:t>One of the key areas where AI shines is around targeted, personalized, and tailored learning. Through sophisticated algorithms, AI can analyze individual employee performance and behavior through rapid and continuous analysis of their performance data.</a:t>
            </a:r>
          </a:p>
          <a:p>
            <a:endParaRPr lang="en-US" sz="1300" dirty="0"/>
          </a:p>
          <a:p>
            <a:r>
              <a:rPr lang="en-US" dirty="0"/>
              <a:t>Humans are at the base; whether it is the CEO or the end user.</a:t>
            </a:r>
          </a:p>
          <a:p>
            <a:r>
              <a:rPr lang="en-US" dirty="0"/>
              <a:t>For this reason the real challenge concerns proceeding quickly on the double track of Education and Training</a:t>
            </a:r>
          </a:p>
          <a:p>
            <a:endParaRPr lang="en-US" dirty="0"/>
          </a:p>
          <a:p>
            <a:r>
              <a:rPr lang="en-US" dirty="0"/>
              <a:t>Education to move from the perception of pros and cons to awareness of how use the pros to contrast the cons in a transversal and shared way for the entire organization and between organizations and Authorities</a:t>
            </a:r>
          </a:p>
          <a:p>
            <a:endParaRPr lang="en-US" dirty="0"/>
          </a:p>
          <a:p>
            <a:r>
              <a:rPr lang="en-US" dirty="0"/>
              <a:t>Training to develop skills and competence to exploit the pros and pursue innovation and sharing</a:t>
            </a:r>
          </a:p>
          <a:p>
            <a:endParaRPr lang="en-US" dirty="0"/>
          </a:p>
          <a:p>
            <a:r>
              <a:rPr lang="en-US" dirty="0"/>
              <a:t>Paramount in this will be the way (how deep and how extensive) that both the authorities and certified organizations in the civil aviation sector will intend use to implement AI in becoming compliant with the requirements of the two regulations (rules) of imminent application; Directive NIS2 and Regulation Part IS</a:t>
            </a:r>
            <a:endParaRPr lang="it-IT" dirty="0"/>
          </a:p>
        </p:txBody>
      </p:sp>
      <p:sp>
        <p:nvSpPr>
          <p:cNvPr id="4" name="Segnaposto numero diapositiva 3"/>
          <p:cNvSpPr>
            <a:spLocks noGrp="1"/>
          </p:cNvSpPr>
          <p:nvPr>
            <p:ph type="sldNum" sz="quarter" idx="5"/>
          </p:nvPr>
        </p:nvSpPr>
        <p:spPr/>
        <p:txBody>
          <a:bodyPr/>
          <a:lstStyle/>
          <a:p>
            <a:fld id="{F08D4A5A-3A49-4F5D-B53A-413A7D1C0E97}" type="slidenum">
              <a:rPr lang="it-IT" smtClean="0"/>
              <a:t>7</a:t>
            </a:fld>
            <a:endParaRPr lang="it-IT"/>
          </a:p>
        </p:txBody>
      </p:sp>
    </p:spTree>
    <p:extLst>
      <p:ext uri="{BB962C8B-B14F-4D97-AF65-F5344CB8AC3E}">
        <p14:creationId xmlns:p14="http://schemas.microsoft.com/office/powerpoint/2010/main" val="130031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752"/>
            <a:r>
              <a:rPr lang="en-US" dirty="0"/>
              <a:t>AI, Big Data with use of </a:t>
            </a:r>
            <a:r>
              <a:rPr lang="it-IT" sz="1300" b="1" dirty="0"/>
              <a:t>AR and or VR </a:t>
            </a:r>
            <a:r>
              <a:rPr lang="it-IT" sz="1300" dirty="0"/>
              <a:t>(</a:t>
            </a:r>
            <a:r>
              <a:rPr lang="en-US" sz="1300" dirty="0"/>
              <a:t>augmented reality (AR), virtual reality (VR))</a:t>
            </a:r>
            <a:r>
              <a:rPr lang="en-US" dirty="0"/>
              <a:t> can be systematically and comprehensively applied to pilots, controllers, maintainers and aviation's engineers/workers training.</a:t>
            </a:r>
          </a:p>
          <a:p>
            <a:r>
              <a:rPr lang="en-US" dirty="0"/>
              <a:t>This provides real-time feedback and span across the various stages of training with an auto micro-adaptive learning approaches to training programs tailored these to individual pupils with varying learning styles and capabilities.</a:t>
            </a:r>
          </a:p>
          <a:p>
            <a:endParaRPr lang="en-US" dirty="0"/>
          </a:p>
          <a:p>
            <a:r>
              <a:rPr lang="en-US" dirty="0"/>
              <a:t>New advancements in machine learning and AI can be used to augment student learning and teacher capabilities. Examples of AI approaches in education include generating personalized student recommendations, </a:t>
            </a:r>
            <a:r>
              <a:rPr lang="en-US" dirty="0" err="1"/>
              <a:t>autograding</a:t>
            </a:r>
            <a:r>
              <a:rPr lang="en-US" dirty="0"/>
              <a:t> essays, and improving educational resources. </a:t>
            </a:r>
            <a:endParaRPr lang="it-IT" dirty="0"/>
          </a:p>
        </p:txBody>
      </p:sp>
      <p:sp>
        <p:nvSpPr>
          <p:cNvPr id="4" name="Segnaposto numero diapositiva 3"/>
          <p:cNvSpPr>
            <a:spLocks noGrp="1"/>
          </p:cNvSpPr>
          <p:nvPr>
            <p:ph type="sldNum" sz="quarter" idx="5"/>
          </p:nvPr>
        </p:nvSpPr>
        <p:spPr/>
        <p:txBody>
          <a:bodyPr/>
          <a:lstStyle/>
          <a:p>
            <a:fld id="{F08D4A5A-3A49-4F5D-B53A-413A7D1C0E97}" type="slidenum">
              <a:rPr lang="it-IT" smtClean="0"/>
              <a:t>8</a:t>
            </a:fld>
            <a:endParaRPr lang="it-IT"/>
          </a:p>
        </p:txBody>
      </p:sp>
    </p:spTree>
    <p:extLst>
      <p:ext uri="{BB962C8B-B14F-4D97-AF65-F5344CB8AC3E}">
        <p14:creationId xmlns:p14="http://schemas.microsoft.com/office/powerpoint/2010/main" val="68676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a:t>Today the limit is our imagination and, as just exposed here we are a top ten of the fields where in the very near future the AI could be used  massively in aviation</a:t>
            </a:r>
            <a:endParaRPr lang="it-IT" dirty="0"/>
          </a:p>
        </p:txBody>
      </p:sp>
      <p:sp>
        <p:nvSpPr>
          <p:cNvPr id="4" name="Segnaposto numero diapositiva 3"/>
          <p:cNvSpPr>
            <a:spLocks noGrp="1"/>
          </p:cNvSpPr>
          <p:nvPr>
            <p:ph type="sldNum" sz="quarter" idx="5"/>
          </p:nvPr>
        </p:nvSpPr>
        <p:spPr/>
        <p:txBody>
          <a:bodyPr/>
          <a:lstStyle/>
          <a:p>
            <a:fld id="{F08D4A5A-3A49-4F5D-B53A-413A7D1C0E97}" type="slidenum">
              <a:rPr lang="it-IT" smtClean="0"/>
              <a:t>9</a:t>
            </a:fld>
            <a:endParaRPr lang="it-IT"/>
          </a:p>
        </p:txBody>
      </p:sp>
    </p:spTree>
    <p:extLst>
      <p:ext uri="{BB962C8B-B14F-4D97-AF65-F5344CB8AC3E}">
        <p14:creationId xmlns:p14="http://schemas.microsoft.com/office/powerpoint/2010/main" val="206054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Here </a:t>
            </a:r>
            <a:r>
              <a:rPr lang="it-IT" dirty="0" err="1"/>
              <a:t>is</a:t>
            </a:r>
            <a:r>
              <a:rPr lang="it-IT" dirty="0"/>
              <a:t> up to </a:t>
            </a:r>
            <a:r>
              <a:rPr lang="it-IT" dirty="0" err="1"/>
              <a:t>you</a:t>
            </a:r>
            <a:r>
              <a:rPr lang="it-IT" dirty="0"/>
              <a:t> decide </a:t>
            </a:r>
            <a:r>
              <a:rPr lang="it-IT" dirty="0" err="1"/>
              <a:t>which</a:t>
            </a:r>
            <a:r>
              <a:rPr lang="it-IT" dirty="0"/>
              <a:t> </a:t>
            </a:r>
            <a:r>
              <a:rPr lang="it-IT" dirty="0" err="1"/>
              <a:t>type</a:t>
            </a:r>
            <a:r>
              <a:rPr lang="it-IT" dirty="0"/>
              <a:t> of </a:t>
            </a:r>
            <a:r>
              <a:rPr lang="it-IT" dirty="0" err="1"/>
              <a:t>conclusions</a:t>
            </a:r>
            <a:r>
              <a:rPr lang="it-IT" dirty="0"/>
              <a:t> </a:t>
            </a:r>
            <a:r>
              <a:rPr lang="it-IT" dirty="0" err="1"/>
              <a:t>offer</a:t>
            </a:r>
            <a:r>
              <a:rPr lang="it-IT" dirty="0"/>
              <a:t> to the </a:t>
            </a:r>
            <a:r>
              <a:rPr lang="it-IT" dirty="0" err="1"/>
              <a:t>floor</a:t>
            </a:r>
            <a:r>
              <a:rPr lang="it-IT" dirty="0"/>
              <a:t>. </a:t>
            </a:r>
          </a:p>
          <a:p>
            <a:endParaRPr lang="it-IT" dirty="0"/>
          </a:p>
          <a:p>
            <a:r>
              <a:rPr lang="it-IT" dirty="0"/>
              <a:t>My </a:t>
            </a:r>
            <a:r>
              <a:rPr lang="it-IT" dirty="0" err="1"/>
              <a:t>suggestion</a:t>
            </a:r>
            <a:r>
              <a:rPr lang="it-IT" dirty="0"/>
              <a:t>? </a:t>
            </a:r>
          </a:p>
          <a:p>
            <a:endParaRPr lang="it-IT" dirty="0"/>
          </a:p>
          <a:p>
            <a:r>
              <a:rPr lang="en-US" dirty="0"/>
              <a:t>Like in a review, follow the three pillar of this presentation (as in the title of the seminar):</a:t>
            </a:r>
          </a:p>
          <a:p>
            <a:endParaRPr lang="en-US" dirty="0"/>
          </a:p>
          <a:p>
            <a:pPr marL="247688" indent="-247688">
              <a:buAutoNum type="arabicParenR"/>
            </a:pPr>
            <a:r>
              <a:rPr lang="en-US" dirty="0"/>
              <a:t>AI in aviation open a new era with huge potential as happened for electronics device;</a:t>
            </a:r>
          </a:p>
          <a:p>
            <a:pPr marL="247688" indent="-247688">
              <a:buAutoNum type="arabicParenR"/>
            </a:pPr>
            <a:endParaRPr lang="en-US" dirty="0"/>
          </a:p>
          <a:p>
            <a:r>
              <a:rPr lang="en-US" dirty="0"/>
              <a:t>2) as with everything, even with AI we've pros and cons; generals and specific for the cybersecurity issues;</a:t>
            </a:r>
          </a:p>
          <a:p>
            <a:endParaRPr lang="en-US" dirty="0"/>
          </a:p>
          <a:p>
            <a:r>
              <a:rPr lang="en-US" dirty="0"/>
              <a:t>3) among the match points between AI and humans one of the much up-and-coming is related to the training and education applications.</a:t>
            </a:r>
            <a:endParaRPr lang="it-IT" dirty="0"/>
          </a:p>
        </p:txBody>
      </p:sp>
      <p:sp>
        <p:nvSpPr>
          <p:cNvPr id="4" name="Segnaposto numero diapositiva 3"/>
          <p:cNvSpPr>
            <a:spLocks noGrp="1"/>
          </p:cNvSpPr>
          <p:nvPr>
            <p:ph type="sldNum" sz="quarter" idx="5"/>
          </p:nvPr>
        </p:nvSpPr>
        <p:spPr/>
        <p:txBody>
          <a:bodyPr/>
          <a:lstStyle/>
          <a:p>
            <a:fld id="{F08D4A5A-3A49-4F5D-B53A-413A7D1C0E97}" type="slidenum">
              <a:rPr lang="it-IT" smtClean="0"/>
              <a:t>10</a:t>
            </a:fld>
            <a:endParaRPr lang="it-IT"/>
          </a:p>
        </p:txBody>
      </p:sp>
    </p:spTree>
    <p:extLst>
      <p:ext uri="{BB962C8B-B14F-4D97-AF65-F5344CB8AC3E}">
        <p14:creationId xmlns:p14="http://schemas.microsoft.com/office/powerpoint/2010/main" val="232615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5E2C5-CE18-4FC7-816B-FF70FD7C4BB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9AB8A7A-FC2E-4718-B7C7-7F01648A20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810E2EE-4329-4F4B-8574-C85215B2502A}"/>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5" name="Segnaposto piè di pagina 4">
            <a:extLst>
              <a:ext uri="{FF2B5EF4-FFF2-40B4-BE49-F238E27FC236}">
                <a16:creationId xmlns:a16="http://schemas.microsoft.com/office/drawing/2014/main" id="{6F489539-3C25-4AF6-B554-56BA6DA2B2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45D25EC-4F4B-410B-98C9-45FDA74A2C09}"/>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329401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EF221C-A033-429A-B3F9-DA58FF4327C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E3F4A0F-E102-4FB1-A65C-6277922C5C4C}"/>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7A1C7AE-83C8-44BB-90F5-CF00E0F8A032}"/>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5" name="Segnaposto piè di pagina 4">
            <a:extLst>
              <a:ext uri="{FF2B5EF4-FFF2-40B4-BE49-F238E27FC236}">
                <a16:creationId xmlns:a16="http://schemas.microsoft.com/office/drawing/2014/main" id="{53D2F8B1-0764-4DB7-BD56-4984A89FA1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96D3E8-9743-4EB7-AB0A-C84776183E8E}"/>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204055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54A56B4-74B1-44BC-9927-27286BDCEBE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47CF73E-9739-4EB9-86B8-618D358B67CB}"/>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8AB8690-E3E9-4F03-9313-02242EB9DE84}"/>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5" name="Segnaposto piè di pagina 4">
            <a:extLst>
              <a:ext uri="{FF2B5EF4-FFF2-40B4-BE49-F238E27FC236}">
                <a16:creationId xmlns:a16="http://schemas.microsoft.com/office/drawing/2014/main" id="{48725058-6B38-48CC-938C-C4900FFBE8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918623-EC2A-40F3-959F-95D551010B18}"/>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19943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CF427-D6A9-47E2-BB2D-391E908F21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2CECC84-206E-4427-8CE0-E3080DB7E695}"/>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D26B4D-14F4-4B05-BDE9-D1339E1FB9B6}"/>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5" name="Segnaposto piè di pagina 4">
            <a:extLst>
              <a:ext uri="{FF2B5EF4-FFF2-40B4-BE49-F238E27FC236}">
                <a16:creationId xmlns:a16="http://schemas.microsoft.com/office/drawing/2014/main" id="{021B62BF-4352-489A-96FE-16507FFCF0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BE429A-0545-41DE-A9E0-39B831DEE930}"/>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49304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B64F05-8DA8-4038-A34D-F291DD09C49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5054332-5018-49D1-B9CD-397D63459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DEC1CFBB-D3C3-41D1-8A22-DE8C60E879F2}"/>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5" name="Segnaposto piè di pagina 4">
            <a:extLst>
              <a:ext uri="{FF2B5EF4-FFF2-40B4-BE49-F238E27FC236}">
                <a16:creationId xmlns:a16="http://schemas.microsoft.com/office/drawing/2014/main" id="{70C10B1F-DEA3-479A-92FD-A3C94D44EB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5E8495-4FC9-4F02-A0AE-3EA335A50C18}"/>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36298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C355A6-EE5A-4657-BEC6-2CFA3167255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9D7175-E00A-4506-8742-A3E62FE511CE}"/>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96ABD90-9001-429F-A954-6B286D8D08C5}"/>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3AE5F5B-5431-42F9-8B51-A3402C8BEE6F}"/>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6" name="Segnaposto piè di pagina 5">
            <a:extLst>
              <a:ext uri="{FF2B5EF4-FFF2-40B4-BE49-F238E27FC236}">
                <a16:creationId xmlns:a16="http://schemas.microsoft.com/office/drawing/2014/main" id="{DBB9AFAB-1A4A-486C-A84E-336DED562E9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A1B8EB-1902-4E64-A533-1D36BA7EF4F1}"/>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78306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C745C-AD89-4658-A851-CFFA20FD120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C13D83B-1C2A-4695-9F66-F8ED255F2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C138A355-E248-428B-B02B-81DD92C01B44}"/>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5B05862-35F6-4F9C-9B6B-AA14D6BCD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80F902A1-9D1A-4460-90F2-4B76CBF37C9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B4A87EA-5735-42B4-B8F4-EFDBAEF44E4C}"/>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8" name="Segnaposto piè di pagina 7">
            <a:extLst>
              <a:ext uri="{FF2B5EF4-FFF2-40B4-BE49-F238E27FC236}">
                <a16:creationId xmlns:a16="http://schemas.microsoft.com/office/drawing/2014/main" id="{DDCC611E-52FE-4133-B445-05F953F198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FE13D76-0641-45E9-B7E8-B0CC11904037}"/>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28347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3818C5-9CFF-460F-B1F3-FCC34A5FA7D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7B80171-9681-41FF-BE2D-CCA54C31A99C}"/>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4" name="Segnaposto piè di pagina 3">
            <a:extLst>
              <a:ext uri="{FF2B5EF4-FFF2-40B4-BE49-F238E27FC236}">
                <a16:creationId xmlns:a16="http://schemas.microsoft.com/office/drawing/2014/main" id="{A6A46BB5-8387-4086-AFE8-5201D151453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8AA05FE-0211-4740-B5F3-BD859111658C}"/>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100685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9ADD7BC-653E-4A86-A825-319578445A35}"/>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3" name="Segnaposto piè di pagina 2">
            <a:extLst>
              <a:ext uri="{FF2B5EF4-FFF2-40B4-BE49-F238E27FC236}">
                <a16:creationId xmlns:a16="http://schemas.microsoft.com/office/drawing/2014/main" id="{CC33E7E9-538B-41BD-B44D-B92F0F69167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0CDFAFF-0675-48E8-A0AA-2182E08B147A}"/>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119215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05DA78-4C1B-4BD6-854F-7954133CF8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C2C342-7DCF-4109-A36B-4372D9D8C8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E99E49F-102C-4D4D-A979-009B4A2B5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82A8A95-C1D0-4701-AB31-3177A18AED24}"/>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6" name="Segnaposto piè di pagina 5">
            <a:extLst>
              <a:ext uri="{FF2B5EF4-FFF2-40B4-BE49-F238E27FC236}">
                <a16:creationId xmlns:a16="http://schemas.microsoft.com/office/drawing/2014/main" id="{C6FBE9FB-CB35-42F7-9868-9778D79550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4A4407A-328E-4E19-9DBD-D24CF8BB625F}"/>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409145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AB440D-0DD6-4163-ADE0-A309B5A1D00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2453AA3-E0F5-4E1A-AF9C-0ADF916FD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40B2C9E-7EF8-45EF-A0EE-9D4215C6C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0D62467-5243-415E-8789-56DCB5798182}"/>
              </a:ext>
            </a:extLst>
          </p:cNvPr>
          <p:cNvSpPr>
            <a:spLocks noGrp="1"/>
          </p:cNvSpPr>
          <p:nvPr>
            <p:ph type="dt" sz="half" idx="10"/>
          </p:nvPr>
        </p:nvSpPr>
        <p:spPr/>
        <p:txBody>
          <a:bodyPr/>
          <a:lstStyle/>
          <a:p>
            <a:fld id="{57054C08-B6CB-4E79-A61D-4406A864D2D4}" type="datetimeFigureOut">
              <a:rPr lang="it-IT" smtClean="0"/>
              <a:t>09/11/2023</a:t>
            </a:fld>
            <a:endParaRPr lang="it-IT"/>
          </a:p>
        </p:txBody>
      </p:sp>
      <p:sp>
        <p:nvSpPr>
          <p:cNvPr id="6" name="Segnaposto piè di pagina 5">
            <a:extLst>
              <a:ext uri="{FF2B5EF4-FFF2-40B4-BE49-F238E27FC236}">
                <a16:creationId xmlns:a16="http://schemas.microsoft.com/office/drawing/2014/main" id="{C13EB730-6AB0-4ECB-AEF1-6B1DACA27D6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0EB1BB4-7E0E-4769-940D-F8CD7512EE30}"/>
              </a:ext>
            </a:extLst>
          </p:cNvPr>
          <p:cNvSpPr>
            <a:spLocks noGrp="1"/>
          </p:cNvSpPr>
          <p:nvPr>
            <p:ph type="sldNum" sz="quarter" idx="12"/>
          </p:nvPr>
        </p:nvSpPr>
        <p:spPr/>
        <p:txBody>
          <a:bodyPr/>
          <a:lstStyle/>
          <a:p>
            <a:fld id="{9D526305-BF3B-4173-863E-318EF28DBC3C}" type="slidenum">
              <a:rPr lang="it-IT" smtClean="0"/>
              <a:t>‹N›</a:t>
            </a:fld>
            <a:endParaRPr lang="it-IT"/>
          </a:p>
        </p:txBody>
      </p:sp>
    </p:spTree>
    <p:extLst>
      <p:ext uri="{BB962C8B-B14F-4D97-AF65-F5344CB8AC3E}">
        <p14:creationId xmlns:p14="http://schemas.microsoft.com/office/powerpoint/2010/main" val="149278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D33C622-EB5F-4A28-A204-6E87232F3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344CBDB-87D4-43B9-8B7B-17E1527DB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913EEB6-9ACF-4431-856B-F58FCF90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54C08-B6CB-4E79-A61D-4406A864D2D4}" type="datetimeFigureOut">
              <a:rPr lang="it-IT" smtClean="0"/>
              <a:t>09/11/2023</a:t>
            </a:fld>
            <a:endParaRPr lang="it-IT"/>
          </a:p>
        </p:txBody>
      </p:sp>
      <p:sp>
        <p:nvSpPr>
          <p:cNvPr id="5" name="Segnaposto piè di pagina 4">
            <a:extLst>
              <a:ext uri="{FF2B5EF4-FFF2-40B4-BE49-F238E27FC236}">
                <a16:creationId xmlns:a16="http://schemas.microsoft.com/office/drawing/2014/main" id="{D7853643-7777-49C3-AEEB-EEAD268C99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E4D44D9-F2A6-4CC6-B028-1190792B0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26305-BF3B-4173-863E-318EF28DBC3C}" type="slidenum">
              <a:rPr lang="it-IT" smtClean="0"/>
              <a:t>‹N›</a:t>
            </a:fld>
            <a:endParaRPr lang="it-IT"/>
          </a:p>
        </p:txBody>
      </p:sp>
    </p:spTree>
    <p:extLst>
      <p:ext uri="{BB962C8B-B14F-4D97-AF65-F5344CB8AC3E}">
        <p14:creationId xmlns:p14="http://schemas.microsoft.com/office/powerpoint/2010/main" val="135403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8.png"/><Relationship Id="rId18" Type="http://schemas.openxmlformats.org/officeDocument/2006/relationships/image" Target="../media/image14.svg"/><Relationship Id="rId3" Type="http://schemas.openxmlformats.org/officeDocument/2006/relationships/image" Target="../media/image5.png"/><Relationship Id="rId21" Type="http://schemas.openxmlformats.org/officeDocument/2006/relationships/image" Target="../media/image12.png"/><Relationship Id="rId7" Type="http://schemas.openxmlformats.org/officeDocument/2006/relationships/diagramLayout" Target="../diagrams/layout1.xml"/><Relationship Id="rId12" Type="http://schemas.openxmlformats.org/officeDocument/2006/relationships/image" Target="../media/image8.svg"/><Relationship Id="rId17" Type="http://schemas.openxmlformats.org/officeDocument/2006/relationships/image" Target="../media/image10.png"/><Relationship Id="rId2" Type="http://schemas.openxmlformats.org/officeDocument/2006/relationships/notesSlide" Target="../notesSlides/notesSlide5.xml"/><Relationship Id="rId16" Type="http://schemas.openxmlformats.org/officeDocument/2006/relationships/image" Target="../media/image12.svg"/><Relationship Id="rId20" Type="http://schemas.openxmlformats.org/officeDocument/2006/relationships/image" Target="../media/image16.svg"/><Relationship Id="rId1" Type="http://schemas.openxmlformats.org/officeDocument/2006/relationships/slideLayout" Target="../slideLayouts/slideLayout6.xml"/><Relationship Id="rId6" Type="http://schemas.openxmlformats.org/officeDocument/2006/relationships/diagramData" Target="../diagrams/data1.xml"/><Relationship Id="rId11" Type="http://schemas.openxmlformats.org/officeDocument/2006/relationships/image" Target="../media/image7.png"/><Relationship Id="rId5" Type="http://schemas.openxmlformats.org/officeDocument/2006/relationships/image" Target="../media/image6.svg"/><Relationship Id="rId15" Type="http://schemas.openxmlformats.org/officeDocument/2006/relationships/image" Target="../media/image9.png"/><Relationship Id="rId10" Type="http://schemas.microsoft.com/office/2007/relationships/diagramDrawing" Target="../diagrams/drawing1.xml"/><Relationship Id="rId19"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diagramColors" Target="../diagrams/colors1.xml"/><Relationship Id="rId14" Type="http://schemas.openxmlformats.org/officeDocument/2006/relationships/image" Target="../media/image10.svg"/><Relationship Id="rId22"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433384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D3D0E-5E95-4A18-B8DB-7A524989EA4A}"/>
              </a:ext>
            </a:extLst>
          </p:cNvPr>
          <p:cNvSpPr>
            <a:spLocks noGrp="1"/>
          </p:cNvSpPr>
          <p:nvPr>
            <p:ph type="title"/>
          </p:nvPr>
        </p:nvSpPr>
        <p:spPr>
          <a:xfrm>
            <a:off x="381000" y="268612"/>
            <a:ext cx="11430000" cy="573088"/>
          </a:xfrm>
          <a:scene3d>
            <a:camera prst="orthographicFront"/>
            <a:lightRig rig="threePt" dir="t"/>
          </a:scene3d>
          <a:sp3d>
            <a:bevelT/>
          </a:sp3d>
        </p:spPr>
        <p:txBody>
          <a:bodyPr>
            <a:normAutofit/>
          </a:bodyPr>
          <a:lstStyle/>
          <a:p>
            <a:pPr algn="ctr"/>
            <a:r>
              <a:rPr lang="en-US" sz="1800" b="1" dirty="0"/>
              <a:t>ARTIFICIAL INTELLIGENCE AND CYBERSECURITY / NEW CHALLENGES OF AVIATION / THE ROLE OF TRAINING AND EDUCATION</a:t>
            </a:r>
            <a:endParaRPr lang="it-IT" sz="1800" dirty="0"/>
          </a:p>
        </p:txBody>
      </p:sp>
      <p:grpSp>
        <p:nvGrpSpPr>
          <p:cNvPr id="4" name="Gruppo 3">
            <a:extLst>
              <a:ext uri="{FF2B5EF4-FFF2-40B4-BE49-F238E27FC236}">
                <a16:creationId xmlns:a16="http://schemas.microsoft.com/office/drawing/2014/main" id="{FD768039-F7D0-4A70-B8DC-27BF8CA3B01D}"/>
              </a:ext>
            </a:extLst>
          </p:cNvPr>
          <p:cNvGrpSpPr/>
          <p:nvPr/>
        </p:nvGrpSpPr>
        <p:grpSpPr>
          <a:xfrm>
            <a:off x="624535" y="6220056"/>
            <a:ext cx="10612730" cy="369332"/>
            <a:chOff x="939800" y="6169256"/>
            <a:chExt cx="10612730" cy="369332"/>
          </a:xfrm>
        </p:grpSpPr>
        <p:sp>
          <p:nvSpPr>
            <p:cNvPr id="5" name="CasellaDiTesto 4">
              <a:extLst>
                <a:ext uri="{FF2B5EF4-FFF2-40B4-BE49-F238E27FC236}">
                  <a16:creationId xmlns:a16="http://schemas.microsoft.com/office/drawing/2014/main" id="{98D62BF8-A36F-4B5E-9AAE-B25809B49427}"/>
                </a:ext>
              </a:extLst>
            </p:cNvPr>
            <p:cNvSpPr txBox="1"/>
            <p:nvPr/>
          </p:nvSpPr>
          <p:spPr>
            <a:xfrm>
              <a:off x="9296400" y="6169256"/>
              <a:ext cx="2256130" cy="369332"/>
            </a:xfrm>
            <a:prstGeom prst="rect">
              <a:avLst/>
            </a:prstGeom>
            <a:noFill/>
          </p:spPr>
          <p:txBody>
            <a:bodyPr wrap="none" rtlCol="0">
              <a:spAutoFit/>
            </a:bodyPr>
            <a:lstStyle/>
            <a:p>
              <a:r>
                <a:rPr lang="it-IT" dirty="0"/>
                <a:t>Ing. Sebastiano Veccia</a:t>
              </a:r>
            </a:p>
          </p:txBody>
        </p:sp>
        <p:sp>
          <p:nvSpPr>
            <p:cNvPr id="6" name="CasellaDiTesto 5">
              <a:extLst>
                <a:ext uri="{FF2B5EF4-FFF2-40B4-BE49-F238E27FC236}">
                  <a16:creationId xmlns:a16="http://schemas.microsoft.com/office/drawing/2014/main" id="{1B55F73B-E7B7-4023-97CF-CD7E16338946}"/>
                </a:ext>
              </a:extLst>
            </p:cNvPr>
            <p:cNvSpPr txBox="1"/>
            <p:nvPr/>
          </p:nvSpPr>
          <p:spPr>
            <a:xfrm>
              <a:off x="939800" y="6169256"/>
              <a:ext cx="2541273" cy="369332"/>
            </a:xfrm>
            <a:prstGeom prst="rect">
              <a:avLst/>
            </a:prstGeom>
            <a:noFill/>
          </p:spPr>
          <p:txBody>
            <a:bodyPr wrap="none" rtlCol="0">
              <a:spAutoFit/>
            </a:bodyPr>
            <a:lstStyle/>
            <a:p>
              <a:r>
                <a:rPr lang="it-IT" dirty="0"/>
                <a:t>Roma 10 novembre 2023</a:t>
              </a:r>
            </a:p>
          </p:txBody>
        </p:sp>
      </p:grpSp>
      <p:pic>
        <p:nvPicPr>
          <p:cNvPr id="7" name="Immagine 6">
            <a:extLst>
              <a:ext uri="{FF2B5EF4-FFF2-40B4-BE49-F238E27FC236}">
                <a16:creationId xmlns:a16="http://schemas.microsoft.com/office/drawing/2014/main" id="{8BDB8DD0-E389-41FC-8EEE-94DF47C26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
        <p:nvSpPr>
          <p:cNvPr id="8" name="Rettangolo 7">
            <a:extLst>
              <a:ext uri="{FF2B5EF4-FFF2-40B4-BE49-F238E27FC236}">
                <a16:creationId xmlns:a16="http://schemas.microsoft.com/office/drawing/2014/main" id="{CB952661-3E7F-4E4E-AB7B-62759B1D42C6}"/>
              </a:ext>
            </a:extLst>
          </p:cNvPr>
          <p:cNvSpPr/>
          <p:nvPr/>
        </p:nvSpPr>
        <p:spPr>
          <a:xfrm>
            <a:off x="5388485" y="797223"/>
            <a:ext cx="359265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err="1">
                <a:ln/>
                <a:solidFill>
                  <a:srgbClr val="3BB9BF"/>
                </a:solidFill>
                <a:effectLst/>
              </a:rPr>
              <a:t>Conclusions</a:t>
            </a:r>
            <a:endParaRPr lang="it-IT" sz="5400" b="1" cap="none" spc="0" dirty="0">
              <a:ln/>
              <a:solidFill>
                <a:srgbClr val="3BB9BF"/>
              </a:solidFill>
              <a:effectLst/>
            </a:endParaRPr>
          </a:p>
        </p:txBody>
      </p:sp>
    </p:spTree>
    <p:extLst>
      <p:ext uri="{BB962C8B-B14F-4D97-AF65-F5344CB8AC3E}">
        <p14:creationId xmlns:p14="http://schemas.microsoft.com/office/powerpoint/2010/main" val="301507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D3D0E-5E95-4A18-B8DB-7A524989EA4A}"/>
              </a:ext>
            </a:extLst>
          </p:cNvPr>
          <p:cNvSpPr>
            <a:spLocks noGrp="1"/>
          </p:cNvSpPr>
          <p:nvPr>
            <p:ph type="title"/>
          </p:nvPr>
        </p:nvSpPr>
        <p:spPr>
          <a:xfrm>
            <a:off x="381000" y="268612"/>
            <a:ext cx="11430000" cy="573088"/>
          </a:xfrm>
          <a:scene3d>
            <a:camera prst="orthographicFront"/>
            <a:lightRig rig="threePt" dir="t"/>
          </a:scene3d>
          <a:sp3d>
            <a:bevelT/>
          </a:sp3d>
        </p:spPr>
        <p:txBody>
          <a:bodyPr>
            <a:normAutofit/>
          </a:bodyPr>
          <a:lstStyle/>
          <a:p>
            <a:pPr algn="ctr"/>
            <a:r>
              <a:rPr lang="en-US" sz="1800" b="1" dirty="0"/>
              <a:t>ARTIFICIAL INTELLIGENCE AND CYBERSECURITY / NEW CHALLENGES OF AVIATION / THE ROLE OF TRAINING AND EDUCATION</a:t>
            </a:r>
            <a:endParaRPr lang="it-IT" sz="1800" dirty="0"/>
          </a:p>
        </p:txBody>
      </p:sp>
      <p:grpSp>
        <p:nvGrpSpPr>
          <p:cNvPr id="4" name="Gruppo 3">
            <a:extLst>
              <a:ext uri="{FF2B5EF4-FFF2-40B4-BE49-F238E27FC236}">
                <a16:creationId xmlns:a16="http://schemas.microsoft.com/office/drawing/2014/main" id="{FD768039-F7D0-4A70-B8DC-27BF8CA3B01D}"/>
              </a:ext>
            </a:extLst>
          </p:cNvPr>
          <p:cNvGrpSpPr/>
          <p:nvPr/>
        </p:nvGrpSpPr>
        <p:grpSpPr>
          <a:xfrm>
            <a:off x="624535" y="6220056"/>
            <a:ext cx="10612730" cy="369332"/>
            <a:chOff x="939800" y="6169256"/>
            <a:chExt cx="10612730" cy="369332"/>
          </a:xfrm>
        </p:grpSpPr>
        <p:sp>
          <p:nvSpPr>
            <p:cNvPr id="5" name="CasellaDiTesto 4">
              <a:extLst>
                <a:ext uri="{FF2B5EF4-FFF2-40B4-BE49-F238E27FC236}">
                  <a16:creationId xmlns:a16="http://schemas.microsoft.com/office/drawing/2014/main" id="{98D62BF8-A36F-4B5E-9AAE-B25809B49427}"/>
                </a:ext>
              </a:extLst>
            </p:cNvPr>
            <p:cNvSpPr txBox="1"/>
            <p:nvPr/>
          </p:nvSpPr>
          <p:spPr>
            <a:xfrm>
              <a:off x="9296400" y="6169256"/>
              <a:ext cx="2256130" cy="369332"/>
            </a:xfrm>
            <a:prstGeom prst="rect">
              <a:avLst/>
            </a:prstGeom>
            <a:noFill/>
          </p:spPr>
          <p:txBody>
            <a:bodyPr wrap="none" rtlCol="0">
              <a:spAutoFit/>
            </a:bodyPr>
            <a:lstStyle/>
            <a:p>
              <a:r>
                <a:rPr lang="it-IT" dirty="0"/>
                <a:t>Ing. Sebastiano Veccia</a:t>
              </a:r>
            </a:p>
          </p:txBody>
        </p:sp>
        <p:sp>
          <p:nvSpPr>
            <p:cNvPr id="6" name="CasellaDiTesto 5">
              <a:extLst>
                <a:ext uri="{FF2B5EF4-FFF2-40B4-BE49-F238E27FC236}">
                  <a16:creationId xmlns:a16="http://schemas.microsoft.com/office/drawing/2014/main" id="{1B55F73B-E7B7-4023-97CF-CD7E16338946}"/>
                </a:ext>
              </a:extLst>
            </p:cNvPr>
            <p:cNvSpPr txBox="1"/>
            <p:nvPr/>
          </p:nvSpPr>
          <p:spPr>
            <a:xfrm>
              <a:off x="939800" y="6169256"/>
              <a:ext cx="2541273" cy="369332"/>
            </a:xfrm>
            <a:prstGeom prst="rect">
              <a:avLst/>
            </a:prstGeom>
            <a:noFill/>
          </p:spPr>
          <p:txBody>
            <a:bodyPr wrap="none" rtlCol="0">
              <a:spAutoFit/>
            </a:bodyPr>
            <a:lstStyle/>
            <a:p>
              <a:r>
                <a:rPr lang="it-IT" dirty="0"/>
                <a:t>Roma 10 novembre 2023</a:t>
              </a:r>
            </a:p>
          </p:txBody>
        </p:sp>
      </p:grpSp>
      <p:grpSp>
        <p:nvGrpSpPr>
          <p:cNvPr id="7" name="Gruppo 6">
            <a:extLst>
              <a:ext uri="{FF2B5EF4-FFF2-40B4-BE49-F238E27FC236}">
                <a16:creationId xmlns:a16="http://schemas.microsoft.com/office/drawing/2014/main" id="{B3631E97-CD2A-46E6-A569-A71B4226C633}"/>
              </a:ext>
            </a:extLst>
          </p:cNvPr>
          <p:cNvGrpSpPr/>
          <p:nvPr/>
        </p:nvGrpSpPr>
        <p:grpSpPr>
          <a:xfrm>
            <a:off x="1457325" y="979372"/>
            <a:ext cx="9277350" cy="4899256"/>
            <a:chOff x="1524000" y="400050"/>
            <a:chExt cx="9144000" cy="6057900"/>
          </a:xfrm>
        </p:grpSpPr>
        <p:pic>
          <p:nvPicPr>
            <p:cNvPr id="8" name="Immagine 7">
              <a:extLst>
                <a:ext uri="{FF2B5EF4-FFF2-40B4-BE49-F238E27FC236}">
                  <a16:creationId xmlns:a16="http://schemas.microsoft.com/office/drawing/2014/main" id="{F363D2EE-5EEC-4C93-8196-15821791AB40}"/>
                </a:ext>
              </a:extLst>
            </p:cNvPr>
            <p:cNvPicPr>
              <a:picLocks noChangeAspect="1"/>
            </p:cNvPicPr>
            <p:nvPr/>
          </p:nvPicPr>
          <p:blipFill>
            <a:blip r:embed="rId3"/>
            <a:stretch>
              <a:fillRect/>
            </a:stretch>
          </p:blipFill>
          <p:spPr>
            <a:xfrm>
              <a:off x="1524000" y="400050"/>
              <a:ext cx="9144000" cy="6057900"/>
            </a:xfrm>
            <a:prstGeom prst="rect">
              <a:avLst/>
            </a:prstGeom>
          </p:spPr>
        </p:pic>
        <p:sp>
          <p:nvSpPr>
            <p:cNvPr id="9" name="Rettangolo 8">
              <a:extLst>
                <a:ext uri="{FF2B5EF4-FFF2-40B4-BE49-F238E27FC236}">
                  <a16:creationId xmlns:a16="http://schemas.microsoft.com/office/drawing/2014/main" id="{2DD2B0DF-E65A-4EF7-8294-D1EF26E4B204}"/>
                </a:ext>
              </a:extLst>
            </p:cNvPr>
            <p:cNvSpPr/>
            <p:nvPr/>
          </p:nvSpPr>
          <p:spPr>
            <a:xfrm>
              <a:off x="1850572" y="3769567"/>
              <a:ext cx="4826510"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7200" b="1" cap="none" spc="0" dirty="0">
                  <a:ln/>
                  <a:solidFill>
                    <a:schemeClr val="accent2">
                      <a:lumMod val="75000"/>
                    </a:schemeClr>
                  </a:solidFill>
                  <a:effectLst/>
                </a:rPr>
                <a:t>QUESTIONS</a:t>
              </a:r>
            </a:p>
          </p:txBody>
        </p:sp>
      </p:grpSp>
      <p:pic>
        <p:nvPicPr>
          <p:cNvPr id="10" name="Immagine 9">
            <a:extLst>
              <a:ext uri="{FF2B5EF4-FFF2-40B4-BE49-F238E27FC236}">
                <a16:creationId xmlns:a16="http://schemas.microsoft.com/office/drawing/2014/main" id="{27753F8F-01D0-4759-AF87-CF088ECA17A2}"/>
              </a:ext>
            </a:extLst>
          </p:cNvPr>
          <p:cNvPicPr>
            <a:picLocks noChangeAspect="1"/>
          </p:cNvPicPr>
          <p:nvPr/>
        </p:nvPicPr>
        <p:blipFill>
          <a:blip r:embed="rId4"/>
          <a:stretch>
            <a:fillRect/>
          </a:stretch>
        </p:blipFill>
        <p:spPr>
          <a:xfrm>
            <a:off x="1609099" y="1662667"/>
            <a:ext cx="4486901" cy="1676634"/>
          </a:xfrm>
          <a:prstGeom prst="rect">
            <a:avLst/>
          </a:prstGeom>
        </p:spPr>
      </p:pic>
    </p:spTree>
    <p:extLst>
      <p:ext uri="{BB962C8B-B14F-4D97-AF65-F5344CB8AC3E}">
        <p14:creationId xmlns:p14="http://schemas.microsoft.com/office/powerpoint/2010/main" val="305929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A3A6E83-71B9-4220-B2CF-B9281E3D8442}"/>
              </a:ext>
            </a:extLst>
          </p:cNvPr>
          <p:cNvSpPr>
            <a:spLocks noGrp="1"/>
          </p:cNvSpPr>
          <p:nvPr>
            <p:ph type="subTitle" idx="1"/>
          </p:nvPr>
        </p:nvSpPr>
        <p:spPr>
          <a:xfrm>
            <a:off x="1200150" y="3680694"/>
            <a:ext cx="9791700" cy="1655762"/>
          </a:xfrm>
        </p:spPr>
        <p:txBody>
          <a:bodyPr>
            <a:noAutofit/>
          </a:bodyPr>
          <a:lstStyle/>
          <a:p>
            <a:r>
              <a:rPr lang="it-IT"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view of ENAC - </a:t>
            </a:r>
            <a:r>
              <a:rPr lang="it-IT" sz="6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Italian</a:t>
            </a:r>
            <a:r>
              <a:rPr lang="it-IT"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CAA</a:t>
            </a:r>
          </a:p>
        </p:txBody>
      </p:sp>
      <p:grpSp>
        <p:nvGrpSpPr>
          <p:cNvPr id="6" name="Gruppo 5">
            <a:extLst>
              <a:ext uri="{FF2B5EF4-FFF2-40B4-BE49-F238E27FC236}">
                <a16:creationId xmlns:a16="http://schemas.microsoft.com/office/drawing/2014/main" id="{677F43D6-C1D0-4A25-B11C-DE4CBF3B2930}"/>
              </a:ext>
            </a:extLst>
          </p:cNvPr>
          <p:cNvGrpSpPr/>
          <p:nvPr/>
        </p:nvGrpSpPr>
        <p:grpSpPr>
          <a:xfrm>
            <a:off x="939800" y="6169256"/>
            <a:ext cx="10612730" cy="369332"/>
            <a:chOff x="939800" y="6169256"/>
            <a:chExt cx="10612730" cy="369332"/>
          </a:xfrm>
        </p:grpSpPr>
        <p:sp>
          <p:nvSpPr>
            <p:cNvPr id="4" name="CasellaDiTesto 3">
              <a:extLst>
                <a:ext uri="{FF2B5EF4-FFF2-40B4-BE49-F238E27FC236}">
                  <a16:creationId xmlns:a16="http://schemas.microsoft.com/office/drawing/2014/main" id="{D92397F1-FB4E-4A98-9E4F-F0FC80097DF7}"/>
                </a:ext>
              </a:extLst>
            </p:cNvPr>
            <p:cNvSpPr txBox="1"/>
            <p:nvPr/>
          </p:nvSpPr>
          <p:spPr>
            <a:xfrm>
              <a:off x="9296400" y="6169256"/>
              <a:ext cx="2256130" cy="369332"/>
            </a:xfrm>
            <a:prstGeom prst="rect">
              <a:avLst/>
            </a:prstGeom>
            <a:noFill/>
          </p:spPr>
          <p:txBody>
            <a:bodyPr wrap="none" rtlCol="0">
              <a:spAutoFit/>
            </a:bodyPr>
            <a:lstStyle/>
            <a:p>
              <a:r>
                <a:rPr lang="it-IT" dirty="0"/>
                <a:t>Ing. Sebastiano Veccia</a:t>
              </a:r>
            </a:p>
          </p:txBody>
        </p:sp>
        <p:sp>
          <p:nvSpPr>
            <p:cNvPr id="5" name="CasellaDiTesto 4">
              <a:extLst>
                <a:ext uri="{FF2B5EF4-FFF2-40B4-BE49-F238E27FC236}">
                  <a16:creationId xmlns:a16="http://schemas.microsoft.com/office/drawing/2014/main" id="{BE3F0D6F-6117-45DB-B77B-6AB435AA0FFF}"/>
                </a:ext>
              </a:extLst>
            </p:cNvPr>
            <p:cNvSpPr txBox="1"/>
            <p:nvPr/>
          </p:nvSpPr>
          <p:spPr>
            <a:xfrm>
              <a:off x="939800" y="6169256"/>
              <a:ext cx="2541273" cy="369332"/>
            </a:xfrm>
            <a:prstGeom prst="rect">
              <a:avLst/>
            </a:prstGeom>
            <a:noFill/>
          </p:spPr>
          <p:txBody>
            <a:bodyPr wrap="none" rtlCol="0">
              <a:spAutoFit/>
            </a:bodyPr>
            <a:lstStyle/>
            <a:p>
              <a:r>
                <a:rPr lang="it-IT" dirty="0"/>
                <a:t>Roma 10 novembre 2023</a:t>
              </a:r>
            </a:p>
          </p:txBody>
        </p:sp>
      </p:grpSp>
      <p:sp>
        <p:nvSpPr>
          <p:cNvPr id="9" name="Rettangolo 8">
            <a:extLst>
              <a:ext uri="{FF2B5EF4-FFF2-40B4-BE49-F238E27FC236}">
                <a16:creationId xmlns:a16="http://schemas.microsoft.com/office/drawing/2014/main" id="{BB5FF80F-0A85-44CE-AFC8-177655B9F482}"/>
              </a:ext>
            </a:extLst>
          </p:cNvPr>
          <p:cNvSpPr/>
          <p:nvPr/>
        </p:nvSpPr>
        <p:spPr>
          <a:xfrm>
            <a:off x="1901422" y="1278235"/>
            <a:ext cx="8389156"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chemeClr val="accent1">
                    <a:lumMod val="75000"/>
                  </a:schemeClr>
                </a:solidFill>
              </a:rPr>
              <a:t>ARTIFICIAL INTELLIGENCE AND CYBERSECURITY</a:t>
            </a:r>
          </a:p>
          <a:p>
            <a:pPr algn="ctr"/>
            <a:r>
              <a:rPr lang="en-US" sz="3200" b="1" dirty="0">
                <a:ln/>
                <a:solidFill>
                  <a:schemeClr val="accent1">
                    <a:lumMod val="75000"/>
                  </a:schemeClr>
                </a:solidFill>
              </a:rPr>
              <a:t>NEW CHALLENGES OF AVIATION</a:t>
            </a:r>
          </a:p>
          <a:p>
            <a:pPr algn="ctr"/>
            <a:r>
              <a:rPr lang="en-US" sz="3200" b="1" dirty="0">
                <a:ln/>
                <a:solidFill>
                  <a:schemeClr val="accent1">
                    <a:lumMod val="75000"/>
                  </a:schemeClr>
                </a:solidFill>
              </a:rPr>
              <a:t>THE ROLE OF TRAINING AND EDUCATION</a:t>
            </a:r>
            <a:endParaRPr lang="it-IT" sz="3200" b="1" dirty="0">
              <a:ln/>
              <a:solidFill>
                <a:schemeClr val="accent1">
                  <a:lumMod val="75000"/>
                </a:schemeClr>
              </a:solidFill>
            </a:endParaRPr>
          </a:p>
        </p:txBody>
      </p:sp>
    </p:spTree>
    <p:extLst>
      <p:ext uri="{BB962C8B-B14F-4D97-AF65-F5344CB8AC3E}">
        <p14:creationId xmlns:p14="http://schemas.microsoft.com/office/powerpoint/2010/main" val="3684743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D3D0E-5E95-4A18-B8DB-7A524989EA4A}"/>
              </a:ext>
            </a:extLst>
          </p:cNvPr>
          <p:cNvSpPr>
            <a:spLocks noGrp="1"/>
          </p:cNvSpPr>
          <p:nvPr>
            <p:ph type="title"/>
          </p:nvPr>
        </p:nvSpPr>
        <p:spPr>
          <a:xfrm>
            <a:off x="381000" y="268612"/>
            <a:ext cx="11430000" cy="573088"/>
          </a:xfrm>
          <a:scene3d>
            <a:camera prst="orthographicFront"/>
            <a:lightRig rig="threePt" dir="t"/>
          </a:scene3d>
          <a:sp3d>
            <a:bevelT/>
          </a:sp3d>
        </p:spPr>
        <p:txBody>
          <a:bodyPr>
            <a:normAutofit/>
          </a:bodyPr>
          <a:lstStyle/>
          <a:p>
            <a:pPr algn="ctr"/>
            <a:r>
              <a:rPr lang="en-US" sz="1800" b="1" dirty="0"/>
              <a:t>ARTIFICIAL INTELLIGENCE AND CYBERSECURITY / NEW CHALLENGES OF AVIATION / THE ROLE OF TRAINING AND EDUCATION</a:t>
            </a:r>
            <a:endParaRPr lang="it-IT" sz="1800" dirty="0"/>
          </a:p>
        </p:txBody>
      </p:sp>
      <p:grpSp>
        <p:nvGrpSpPr>
          <p:cNvPr id="4" name="Gruppo 3">
            <a:extLst>
              <a:ext uri="{FF2B5EF4-FFF2-40B4-BE49-F238E27FC236}">
                <a16:creationId xmlns:a16="http://schemas.microsoft.com/office/drawing/2014/main" id="{FD768039-F7D0-4A70-B8DC-27BF8CA3B01D}"/>
              </a:ext>
            </a:extLst>
          </p:cNvPr>
          <p:cNvGrpSpPr/>
          <p:nvPr/>
        </p:nvGrpSpPr>
        <p:grpSpPr>
          <a:xfrm>
            <a:off x="624535" y="6220056"/>
            <a:ext cx="10612730" cy="369332"/>
            <a:chOff x="939800" y="6169256"/>
            <a:chExt cx="10612730" cy="369332"/>
          </a:xfrm>
        </p:grpSpPr>
        <p:sp>
          <p:nvSpPr>
            <p:cNvPr id="5" name="CasellaDiTesto 4">
              <a:extLst>
                <a:ext uri="{FF2B5EF4-FFF2-40B4-BE49-F238E27FC236}">
                  <a16:creationId xmlns:a16="http://schemas.microsoft.com/office/drawing/2014/main" id="{98D62BF8-A36F-4B5E-9AAE-B25809B49427}"/>
                </a:ext>
              </a:extLst>
            </p:cNvPr>
            <p:cNvSpPr txBox="1"/>
            <p:nvPr/>
          </p:nvSpPr>
          <p:spPr>
            <a:xfrm>
              <a:off x="9296400" y="6169256"/>
              <a:ext cx="2256130" cy="369332"/>
            </a:xfrm>
            <a:prstGeom prst="rect">
              <a:avLst/>
            </a:prstGeom>
            <a:noFill/>
          </p:spPr>
          <p:txBody>
            <a:bodyPr wrap="none" rtlCol="0">
              <a:spAutoFit/>
            </a:bodyPr>
            <a:lstStyle/>
            <a:p>
              <a:r>
                <a:rPr lang="it-IT" dirty="0"/>
                <a:t>Ing. Sebastiano Veccia</a:t>
              </a:r>
            </a:p>
          </p:txBody>
        </p:sp>
        <p:sp>
          <p:nvSpPr>
            <p:cNvPr id="6" name="CasellaDiTesto 5">
              <a:extLst>
                <a:ext uri="{FF2B5EF4-FFF2-40B4-BE49-F238E27FC236}">
                  <a16:creationId xmlns:a16="http://schemas.microsoft.com/office/drawing/2014/main" id="{1B55F73B-E7B7-4023-97CF-CD7E16338946}"/>
                </a:ext>
              </a:extLst>
            </p:cNvPr>
            <p:cNvSpPr txBox="1"/>
            <p:nvPr/>
          </p:nvSpPr>
          <p:spPr>
            <a:xfrm>
              <a:off x="939800" y="6169256"/>
              <a:ext cx="2541273" cy="369332"/>
            </a:xfrm>
            <a:prstGeom prst="rect">
              <a:avLst/>
            </a:prstGeom>
            <a:noFill/>
          </p:spPr>
          <p:txBody>
            <a:bodyPr wrap="none" rtlCol="0">
              <a:spAutoFit/>
            </a:bodyPr>
            <a:lstStyle/>
            <a:p>
              <a:r>
                <a:rPr lang="it-IT" dirty="0"/>
                <a:t>Roma 10 novembre 2023</a:t>
              </a:r>
            </a:p>
          </p:txBody>
        </p:sp>
      </p:grpSp>
      <p:pic>
        <p:nvPicPr>
          <p:cNvPr id="8" name="Immagine 7">
            <a:extLst>
              <a:ext uri="{FF2B5EF4-FFF2-40B4-BE49-F238E27FC236}">
                <a16:creationId xmlns:a16="http://schemas.microsoft.com/office/drawing/2014/main" id="{223A3BB8-9B66-4B92-94F2-EA2CEFE0B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849" y="936362"/>
            <a:ext cx="8986301" cy="5189031"/>
          </a:xfrm>
          <a:prstGeom prst="rect">
            <a:avLst/>
          </a:prstGeom>
        </p:spPr>
      </p:pic>
      <p:sp>
        <p:nvSpPr>
          <p:cNvPr id="10" name="Rettangolo 9">
            <a:extLst>
              <a:ext uri="{FF2B5EF4-FFF2-40B4-BE49-F238E27FC236}">
                <a16:creationId xmlns:a16="http://schemas.microsoft.com/office/drawing/2014/main" id="{FF89E931-9680-4BB4-B826-F514A72F65B1}"/>
              </a:ext>
            </a:extLst>
          </p:cNvPr>
          <p:cNvSpPr/>
          <p:nvPr/>
        </p:nvSpPr>
        <p:spPr>
          <a:xfrm>
            <a:off x="134283" y="1108399"/>
            <a:ext cx="3521775" cy="1323439"/>
          </a:xfrm>
          <a:prstGeom prst="rect">
            <a:avLst/>
          </a:prstGeom>
          <a:noFill/>
        </p:spPr>
        <p:txBody>
          <a:bodyPr wrap="square" lIns="91440" tIns="45720" rIns="91440" bIns="45720">
            <a:spAutoFit/>
          </a:bodyPr>
          <a:lstStyle/>
          <a:p>
            <a:pPr algn="ctr"/>
            <a:r>
              <a:rPr lang="it-IT" sz="4000" b="1" cap="none" spc="50" dirty="0">
                <a:ln w="0"/>
                <a:solidFill>
                  <a:schemeClr val="tx2">
                    <a:lumMod val="60000"/>
                    <a:lumOff val="40000"/>
                  </a:schemeClr>
                </a:solidFill>
                <a:effectLst>
                  <a:innerShdw blurRad="63500" dist="50800" dir="13500000">
                    <a:srgbClr val="000000">
                      <a:alpha val="50000"/>
                    </a:srgbClr>
                  </a:innerShdw>
                </a:effectLst>
              </a:rPr>
              <a:t>New </a:t>
            </a:r>
            <a:r>
              <a:rPr lang="it-IT" sz="4000" b="1" cap="none" spc="50" dirty="0" err="1">
                <a:ln w="0"/>
                <a:solidFill>
                  <a:schemeClr val="tx2">
                    <a:lumMod val="60000"/>
                    <a:lumOff val="40000"/>
                  </a:schemeClr>
                </a:solidFill>
                <a:effectLst>
                  <a:innerShdw blurRad="63500" dist="50800" dir="13500000">
                    <a:srgbClr val="000000">
                      <a:alpha val="50000"/>
                    </a:srgbClr>
                  </a:innerShdw>
                </a:effectLst>
              </a:rPr>
              <a:t>Challenges</a:t>
            </a:r>
            <a:endParaRPr lang="it-IT" sz="4000" b="1" cap="none" spc="50" dirty="0">
              <a:ln w="0"/>
              <a:solidFill>
                <a:schemeClr val="tx2">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861989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D3D0E-5E95-4A18-B8DB-7A524989EA4A}"/>
              </a:ext>
            </a:extLst>
          </p:cNvPr>
          <p:cNvSpPr>
            <a:spLocks noGrp="1"/>
          </p:cNvSpPr>
          <p:nvPr>
            <p:ph type="title"/>
          </p:nvPr>
        </p:nvSpPr>
        <p:spPr>
          <a:xfrm>
            <a:off x="381000" y="268612"/>
            <a:ext cx="11430000" cy="573088"/>
          </a:xfrm>
          <a:scene3d>
            <a:camera prst="orthographicFront"/>
            <a:lightRig rig="threePt" dir="t"/>
          </a:scene3d>
          <a:sp3d>
            <a:bevelT/>
          </a:sp3d>
        </p:spPr>
        <p:txBody>
          <a:bodyPr>
            <a:normAutofit/>
          </a:bodyPr>
          <a:lstStyle/>
          <a:p>
            <a:pPr algn="ctr"/>
            <a:r>
              <a:rPr lang="en-US" sz="1800" b="1" dirty="0"/>
              <a:t>ARTIFICIAL INTELLIGENCE AND CYBERSECURITY / NEW CHALLENGES OF AVIATION / THE ROLE OF TRAINING AND EDUCATION</a:t>
            </a:r>
            <a:endParaRPr lang="it-IT" sz="1800" dirty="0"/>
          </a:p>
        </p:txBody>
      </p:sp>
      <p:grpSp>
        <p:nvGrpSpPr>
          <p:cNvPr id="4" name="Gruppo 3">
            <a:extLst>
              <a:ext uri="{FF2B5EF4-FFF2-40B4-BE49-F238E27FC236}">
                <a16:creationId xmlns:a16="http://schemas.microsoft.com/office/drawing/2014/main" id="{FD768039-F7D0-4A70-B8DC-27BF8CA3B01D}"/>
              </a:ext>
            </a:extLst>
          </p:cNvPr>
          <p:cNvGrpSpPr/>
          <p:nvPr/>
        </p:nvGrpSpPr>
        <p:grpSpPr>
          <a:xfrm>
            <a:off x="624535" y="6220056"/>
            <a:ext cx="10612730" cy="369332"/>
            <a:chOff x="939800" y="6169256"/>
            <a:chExt cx="10612730" cy="369332"/>
          </a:xfrm>
        </p:grpSpPr>
        <p:sp>
          <p:nvSpPr>
            <p:cNvPr id="5" name="CasellaDiTesto 4">
              <a:extLst>
                <a:ext uri="{FF2B5EF4-FFF2-40B4-BE49-F238E27FC236}">
                  <a16:creationId xmlns:a16="http://schemas.microsoft.com/office/drawing/2014/main" id="{98D62BF8-A36F-4B5E-9AAE-B25809B49427}"/>
                </a:ext>
              </a:extLst>
            </p:cNvPr>
            <p:cNvSpPr txBox="1"/>
            <p:nvPr/>
          </p:nvSpPr>
          <p:spPr>
            <a:xfrm>
              <a:off x="9296400" y="6169256"/>
              <a:ext cx="2256130" cy="369332"/>
            </a:xfrm>
            <a:prstGeom prst="rect">
              <a:avLst/>
            </a:prstGeom>
            <a:noFill/>
          </p:spPr>
          <p:txBody>
            <a:bodyPr wrap="none" rtlCol="0">
              <a:spAutoFit/>
            </a:bodyPr>
            <a:lstStyle/>
            <a:p>
              <a:r>
                <a:rPr lang="it-IT" dirty="0"/>
                <a:t>Ing. Sebastiano Veccia</a:t>
              </a:r>
            </a:p>
          </p:txBody>
        </p:sp>
        <p:sp>
          <p:nvSpPr>
            <p:cNvPr id="6" name="CasellaDiTesto 5">
              <a:extLst>
                <a:ext uri="{FF2B5EF4-FFF2-40B4-BE49-F238E27FC236}">
                  <a16:creationId xmlns:a16="http://schemas.microsoft.com/office/drawing/2014/main" id="{1B55F73B-E7B7-4023-97CF-CD7E16338946}"/>
                </a:ext>
              </a:extLst>
            </p:cNvPr>
            <p:cNvSpPr txBox="1"/>
            <p:nvPr/>
          </p:nvSpPr>
          <p:spPr>
            <a:xfrm>
              <a:off x="939800" y="6169256"/>
              <a:ext cx="2541273" cy="369332"/>
            </a:xfrm>
            <a:prstGeom prst="rect">
              <a:avLst/>
            </a:prstGeom>
            <a:noFill/>
          </p:spPr>
          <p:txBody>
            <a:bodyPr wrap="none" rtlCol="0">
              <a:spAutoFit/>
            </a:bodyPr>
            <a:lstStyle/>
            <a:p>
              <a:r>
                <a:rPr lang="it-IT" dirty="0"/>
                <a:t>Roma 10 novembre 2023</a:t>
              </a:r>
            </a:p>
          </p:txBody>
        </p:sp>
      </p:grpSp>
      <p:pic>
        <p:nvPicPr>
          <p:cNvPr id="7" name="Immagine 6">
            <a:extLst>
              <a:ext uri="{FF2B5EF4-FFF2-40B4-BE49-F238E27FC236}">
                <a16:creationId xmlns:a16="http://schemas.microsoft.com/office/drawing/2014/main" id="{AA9FAF49-EC82-426B-BFD1-DA405301127F}"/>
              </a:ext>
            </a:extLst>
          </p:cNvPr>
          <p:cNvPicPr>
            <a:picLocks noChangeAspect="1"/>
          </p:cNvPicPr>
          <p:nvPr/>
        </p:nvPicPr>
        <p:blipFill rotWithShape="1">
          <a:blip r:embed="rId3">
            <a:extLst>
              <a:ext uri="{28A0092B-C50C-407E-A947-70E740481C1C}">
                <a14:useLocalDpi xmlns:a14="http://schemas.microsoft.com/office/drawing/2010/main" val="0"/>
              </a:ext>
            </a:extLst>
          </a:blip>
          <a:srcRect l="4271" t="3917" r="4271" b="13148"/>
          <a:stretch/>
        </p:blipFill>
        <p:spPr>
          <a:xfrm>
            <a:off x="1143000" y="902578"/>
            <a:ext cx="9906000" cy="5052844"/>
          </a:xfrm>
          <a:prstGeom prst="rect">
            <a:avLst/>
          </a:prstGeom>
        </p:spPr>
      </p:pic>
      <p:sp>
        <p:nvSpPr>
          <p:cNvPr id="9" name="Rettangolo 8">
            <a:extLst>
              <a:ext uri="{FF2B5EF4-FFF2-40B4-BE49-F238E27FC236}">
                <a16:creationId xmlns:a16="http://schemas.microsoft.com/office/drawing/2014/main" id="{78F99068-A5D2-4306-A0B0-CDCDDE142C58}"/>
              </a:ext>
            </a:extLst>
          </p:cNvPr>
          <p:cNvSpPr/>
          <p:nvPr/>
        </p:nvSpPr>
        <p:spPr>
          <a:xfrm>
            <a:off x="-132417" y="4102581"/>
            <a:ext cx="3521775" cy="1323439"/>
          </a:xfrm>
          <a:prstGeom prst="rect">
            <a:avLst/>
          </a:prstGeom>
          <a:noFill/>
        </p:spPr>
        <p:txBody>
          <a:bodyPr wrap="square" lIns="91440" tIns="45720" rIns="91440" bIns="45720">
            <a:spAutoFit/>
          </a:bodyPr>
          <a:lstStyle/>
          <a:p>
            <a:pPr algn="ctr"/>
            <a:r>
              <a:rPr lang="it-IT" sz="4000" b="1" cap="none" spc="50" dirty="0">
                <a:ln w="0"/>
                <a:solidFill>
                  <a:schemeClr val="tx2">
                    <a:lumMod val="60000"/>
                    <a:lumOff val="40000"/>
                  </a:schemeClr>
                </a:solidFill>
                <a:effectLst>
                  <a:innerShdw blurRad="63500" dist="50800" dir="13500000">
                    <a:srgbClr val="000000">
                      <a:alpha val="50000"/>
                    </a:srgbClr>
                  </a:innerShdw>
                </a:effectLst>
              </a:rPr>
              <a:t>New </a:t>
            </a:r>
            <a:r>
              <a:rPr lang="it-IT" sz="4000" b="1" cap="none" spc="50" dirty="0" err="1">
                <a:ln w="0"/>
                <a:solidFill>
                  <a:schemeClr val="tx2">
                    <a:lumMod val="60000"/>
                    <a:lumOff val="40000"/>
                  </a:schemeClr>
                </a:solidFill>
                <a:effectLst>
                  <a:innerShdw blurRad="63500" dist="50800" dir="13500000">
                    <a:srgbClr val="000000">
                      <a:alpha val="50000"/>
                    </a:srgbClr>
                  </a:innerShdw>
                </a:effectLst>
              </a:rPr>
              <a:t>Challenges</a:t>
            </a:r>
            <a:endParaRPr lang="it-IT" sz="4000" b="1" cap="none" spc="50" dirty="0">
              <a:ln w="0"/>
              <a:solidFill>
                <a:schemeClr val="tx2">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87338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D3D0E-5E95-4A18-B8DB-7A524989EA4A}"/>
              </a:ext>
            </a:extLst>
          </p:cNvPr>
          <p:cNvSpPr>
            <a:spLocks noGrp="1"/>
          </p:cNvSpPr>
          <p:nvPr>
            <p:ph type="title"/>
          </p:nvPr>
        </p:nvSpPr>
        <p:spPr>
          <a:xfrm>
            <a:off x="381000" y="268612"/>
            <a:ext cx="11430000" cy="573088"/>
          </a:xfrm>
          <a:scene3d>
            <a:camera prst="orthographicFront"/>
            <a:lightRig rig="threePt" dir="t"/>
          </a:scene3d>
          <a:sp3d>
            <a:bevelT/>
          </a:sp3d>
        </p:spPr>
        <p:txBody>
          <a:bodyPr>
            <a:normAutofit/>
          </a:bodyPr>
          <a:lstStyle/>
          <a:p>
            <a:pPr algn="ctr"/>
            <a:r>
              <a:rPr lang="en-US" sz="1800" b="1" dirty="0"/>
              <a:t>ARTIFICIAL INTELLIGENCE AND CYBERSECURITY / NEW CHALLENGES OF AVIATION / THE ROLE OF TRAINING AND EDUCATION</a:t>
            </a:r>
            <a:endParaRPr lang="it-IT" sz="1800" dirty="0"/>
          </a:p>
        </p:txBody>
      </p:sp>
      <p:grpSp>
        <p:nvGrpSpPr>
          <p:cNvPr id="4" name="Gruppo 3">
            <a:extLst>
              <a:ext uri="{FF2B5EF4-FFF2-40B4-BE49-F238E27FC236}">
                <a16:creationId xmlns:a16="http://schemas.microsoft.com/office/drawing/2014/main" id="{FD768039-F7D0-4A70-B8DC-27BF8CA3B01D}"/>
              </a:ext>
            </a:extLst>
          </p:cNvPr>
          <p:cNvGrpSpPr/>
          <p:nvPr/>
        </p:nvGrpSpPr>
        <p:grpSpPr>
          <a:xfrm>
            <a:off x="624535" y="6220056"/>
            <a:ext cx="10612730" cy="369332"/>
            <a:chOff x="939800" y="6169256"/>
            <a:chExt cx="10612730" cy="369332"/>
          </a:xfrm>
        </p:grpSpPr>
        <p:sp>
          <p:nvSpPr>
            <p:cNvPr id="5" name="CasellaDiTesto 4">
              <a:extLst>
                <a:ext uri="{FF2B5EF4-FFF2-40B4-BE49-F238E27FC236}">
                  <a16:creationId xmlns:a16="http://schemas.microsoft.com/office/drawing/2014/main" id="{98D62BF8-A36F-4B5E-9AAE-B25809B49427}"/>
                </a:ext>
              </a:extLst>
            </p:cNvPr>
            <p:cNvSpPr txBox="1"/>
            <p:nvPr/>
          </p:nvSpPr>
          <p:spPr>
            <a:xfrm>
              <a:off x="9296400" y="6169256"/>
              <a:ext cx="2256130" cy="369332"/>
            </a:xfrm>
            <a:prstGeom prst="rect">
              <a:avLst/>
            </a:prstGeom>
            <a:noFill/>
          </p:spPr>
          <p:txBody>
            <a:bodyPr wrap="none" rtlCol="0">
              <a:spAutoFit/>
            </a:bodyPr>
            <a:lstStyle/>
            <a:p>
              <a:r>
                <a:rPr lang="it-IT" dirty="0"/>
                <a:t>Ing. Sebastiano Veccia</a:t>
              </a:r>
            </a:p>
          </p:txBody>
        </p:sp>
        <p:sp>
          <p:nvSpPr>
            <p:cNvPr id="6" name="CasellaDiTesto 5">
              <a:extLst>
                <a:ext uri="{FF2B5EF4-FFF2-40B4-BE49-F238E27FC236}">
                  <a16:creationId xmlns:a16="http://schemas.microsoft.com/office/drawing/2014/main" id="{1B55F73B-E7B7-4023-97CF-CD7E16338946}"/>
                </a:ext>
              </a:extLst>
            </p:cNvPr>
            <p:cNvSpPr txBox="1"/>
            <p:nvPr/>
          </p:nvSpPr>
          <p:spPr>
            <a:xfrm>
              <a:off x="939800" y="6169256"/>
              <a:ext cx="2541273" cy="369332"/>
            </a:xfrm>
            <a:prstGeom prst="rect">
              <a:avLst/>
            </a:prstGeom>
            <a:noFill/>
          </p:spPr>
          <p:txBody>
            <a:bodyPr wrap="none" rtlCol="0">
              <a:spAutoFit/>
            </a:bodyPr>
            <a:lstStyle/>
            <a:p>
              <a:r>
                <a:rPr lang="it-IT" dirty="0"/>
                <a:t>Roma 10 novembre 2023</a:t>
              </a:r>
            </a:p>
          </p:txBody>
        </p:sp>
      </p:grpSp>
      <p:pic>
        <p:nvPicPr>
          <p:cNvPr id="8" name="Immagine 7">
            <a:extLst>
              <a:ext uri="{FF2B5EF4-FFF2-40B4-BE49-F238E27FC236}">
                <a16:creationId xmlns:a16="http://schemas.microsoft.com/office/drawing/2014/main" id="{6DE82029-1CC9-48FA-B24B-7B284E669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988907"/>
            <a:ext cx="8766175" cy="4675293"/>
          </a:xfrm>
          <a:prstGeom prst="rect">
            <a:avLst/>
          </a:prstGeom>
        </p:spPr>
      </p:pic>
      <p:sp>
        <p:nvSpPr>
          <p:cNvPr id="9" name="Rettangolo 8">
            <a:extLst>
              <a:ext uri="{FF2B5EF4-FFF2-40B4-BE49-F238E27FC236}">
                <a16:creationId xmlns:a16="http://schemas.microsoft.com/office/drawing/2014/main" id="{E5141A56-0B9E-4319-B47A-EF0C06399D9B}"/>
              </a:ext>
            </a:extLst>
          </p:cNvPr>
          <p:cNvSpPr/>
          <p:nvPr/>
        </p:nvSpPr>
        <p:spPr>
          <a:xfrm>
            <a:off x="3914289" y="899389"/>
            <a:ext cx="3934795" cy="1754326"/>
          </a:xfrm>
          <a:prstGeom prst="rect">
            <a:avLst/>
          </a:prstGeom>
          <a:noFill/>
        </p:spPr>
        <p:txBody>
          <a:bodyPr wrap="none" lIns="91440" tIns="45720" rIns="91440" bIns="45720">
            <a:spAutoFit/>
          </a:bodyPr>
          <a:lstStyle/>
          <a:p>
            <a:pPr algn="ctr"/>
            <a:r>
              <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Civil Aviation</a:t>
            </a:r>
          </a:p>
          <a:p>
            <a:pPr algn="ctr"/>
            <a:endPar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3354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uppo 74">
            <a:extLst>
              <a:ext uri="{FF2B5EF4-FFF2-40B4-BE49-F238E27FC236}">
                <a16:creationId xmlns:a16="http://schemas.microsoft.com/office/drawing/2014/main" id="{5B084801-F053-4905-9B57-53FA13EB8EB9}"/>
              </a:ext>
            </a:extLst>
          </p:cNvPr>
          <p:cNvGrpSpPr/>
          <p:nvPr/>
        </p:nvGrpSpPr>
        <p:grpSpPr>
          <a:xfrm>
            <a:off x="5098572" y="765076"/>
            <a:ext cx="6604000" cy="3219647"/>
            <a:chOff x="5098572" y="765076"/>
            <a:chExt cx="6604000" cy="3219647"/>
          </a:xfrm>
        </p:grpSpPr>
        <p:pic>
          <p:nvPicPr>
            <p:cNvPr id="16" name="Immagine 15">
              <a:extLst>
                <a:ext uri="{FF2B5EF4-FFF2-40B4-BE49-F238E27FC236}">
                  <a16:creationId xmlns:a16="http://schemas.microsoft.com/office/drawing/2014/main" id="{680ADD08-FF95-40F2-BE86-551F8A0B2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572" y="765076"/>
              <a:ext cx="6604000" cy="3219647"/>
            </a:xfrm>
            <a:prstGeom prst="rect">
              <a:avLst/>
            </a:prstGeom>
          </p:spPr>
        </p:pic>
        <p:pic>
          <p:nvPicPr>
            <p:cNvPr id="71" name="Elemento grafico 70" descr="Zoom avanti">
              <a:extLst>
                <a:ext uri="{FF2B5EF4-FFF2-40B4-BE49-F238E27FC236}">
                  <a16:creationId xmlns:a16="http://schemas.microsoft.com/office/drawing/2014/main" id="{32AA55BD-188E-473D-889E-C369494D2FB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5181600" y="1253749"/>
              <a:ext cx="914400" cy="914400"/>
            </a:xfrm>
            <a:prstGeom prst="rect">
              <a:avLst/>
            </a:prstGeom>
          </p:spPr>
        </p:pic>
      </p:grpSp>
      <p:sp>
        <p:nvSpPr>
          <p:cNvPr id="2" name="Titolo 1">
            <a:extLst>
              <a:ext uri="{FF2B5EF4-FFF2-40B4-BE49-F238E27FC236}">
                <a16:creationId xmlns:a16="http://schemas.microsoft.com/office/drawing/2014/main" id="{498D3D0E-5E95-4A18-B8DB-7A524989EA4A}"/>
              </a:ext>
            </a:extLst>
          </p:cNvPr>
          <p:cNvSpPr>
            <a:spLocks noGrp="1"/>
          </p:cNvSpPr>
          <p:nvPr>
            <p:ph type="title"/>
          </p:nvPr>
        </p:nvSpPr>
        <p:spPr>
          <a:xfrm>
            <a:off x="381000" y="268612"/>
            <a:ext cx="11430000" cy="573088"/>
          </a:xfrm>
          <a:scene3d>
            <a:camera prst="orthographicFront"/>
            <a:lightRig rig="threePt" dir="t"/>
          </a:scene3d>
          <a:sp3d>
            <a:bevelT/>
          </a:sp3d>
        </p:spPr>
        <p:txBody>
          <a:bodyPr>
            <a:normAutofit/>
          </a:bodyPr>
          <a:lstStyle/>
          <a:p>
            <a:pPr algn="ctr"/>
            <a:r>
              <a:rPr lang="en-US" sz="1800" b="1" dirty="0"/>
              <a:t>ARTIFICIAL INTELLIGENCE AND CYBERSECURITY / NEW CHALLENGES OF AVIATION / THE ROLE OF TRAINING AND EDUCATION</a:t>
            </a:r>
            <a:endParaRPr lang="it-IT" sz="1800" dirty="0"/>
          </a:p>
        </p:txBody>
      </p:sp>
      <p:grpSp>
        <p:nvGrpSpPr>
          <p:cNvPr id="4" name="Gruppo 3">
            <a:extLst>
              <a:ext uri="{FF2B5EF4-FFF2-40B4-BE49-F238E27FC236}">
                <a16:creationId xmlns:a16="http://schemas.microsoft.com/office/drawing/2014/main" id="{FD768039-F7D0-4A70-B8DC-27BF8CA3B01D}"/>
              </a:ext>
            </a:extLst>
          </p:cNvPr>
          <p:cNvGrpSpPr/>
          <p:nvPr/>
        </p:nvGrpSpPr>
        <p:grpSpPr>
          <a:xfrm>
            <a:off x="624535" y="6220056"/>
            <a:ext cx="10612730" cy="369332"/>
            <a:chOff x="939800" y="6169256"/>
            <a:chExt cx="10612730" cy="369332"/>
          </a:xfrm>
        </p:grpSpPr>
        <p:sp>
          <p:nvSpPr>
            <p:cNvPr id="5" name="CasellaDiTesto 4">
              <a:extLst>
                <a:ext uri="{FF2B5EF4-FFF2-40B4-BE49-F238E27FC236}">
                  <a16:creationId xmlns:a16="http://schemas.microsoft.com/office/drawing/2014/main" id="{98D62BF8-A36F-4B5E-9AAE-B25809B49427}"/>
                </a:ext>
              </a:extLst>
            </p:cNvPr>
            <p:cNvSpPr txBox="1"/>
            <p:nvPr/>
          </p:nvSpPr>
          <p:spPr>
            <a:xfrm>
              <a:off x="9296400" y="6169256"/>
              <a:ext cx="2256130" cy="369332"/>
            </a:xfrm>
            <a:prstGeom prst="rect">
              <a:avLst/>
            </a:prstGeom>
            <a:noFill/>
          </p:spPr>
          <p:txBody>
            <a:bodyPr wrap="none" rtlCol="0">
              <a:spAutoFit/>
            </a:bodyPr>
            <a:lstStyle/>
            <a:p>
              <a:r>
                <a:rPr lang="it-IT" dirty="0"/>
                <a:t>Ing. Sebastiano Veccia</a:t>
              </a:r>
            </a:p>
          </p:txBody>
        </p:sp>
        <p:sp>
          <p:nvSpPr>
            <p:cNvPr id="6" name="CasellaDiTesto 5">
              <a:extLst>
                <a:ext uri="{FF2B5EF4-FFF2-40B4-BE49-F238E27FC236}">
                  <a16:creationId xmlns:a16="http://schemas.microsoft.com/office/drawing/2014/main" id="{1B55F73B-E7B7-4023-97CF-CD7E16338946}"/>
                </a:ext>
              </a:extLst>
            </p:cNvPr>
            <p:cNvSpPr txBox="1"/>
            <p:nvPr/>
          </p:nvSpPr>
          <p:spPr>
            <a:xfrm>
              <a:off x="939800" y="6169256"/>
              <a:ext cx="2541273" cy="369332"/>
            </a:xfrm>
            <a:prstGeom prst="rect">
              <a:avLst/>
            </a:prstGeom>
            <a:noFill/>
          </p:spPr>
          <p:txBody>
            <a:bodyPr wrap="none" rtlCol="0">
              <a:spAutoFit/>
            </a:bodyPr>
            <a:lstStyle/>
            <a:p>
              <a:r>
                <a:rPr lang="it-IT" dirty="0"/>
                <a:t>Roma 10 novembre 2023</a:t>
              </a:r>
            </a:p>
          </p:txBody>
        </p:sp>
      </p:grpSp>
      <p:grpSp>
        <p:nvGrpSpPr>
          <p:cNvPr id="74" name="Gruppo 73">
            <a:extLst>
              <a:ext uri="{FF2B5EF4-FFF2-40B4-BE49-F238E27FC236}">
                <a16:creationId xmlns:a16="http://schemas.microsoft.com/office/drawing/2014/main" id="{CD43149D-81E5-4790-830E-C363D6735EF1}"/>
              </a:ext>
            </a:extLst>
          </p:cNvPr>
          <p:cNvGrpSpPr/>
          <p:nvPr/>
        </p:nvGrpSpPr>
        <p:grpSpPr>
          <a:xfrm>
            <a:off x="469900" y="1132212"/>
            <a:ext cx="4648200" cy="4851605"/>
            <a:chOff x="469900" y="1132212"/>
            <a:chExt cx="4648200" cy="4851605"/>
          </a:xfrm>
        </p:grpSpPr>
        <p:graphicFrame>
          <p:nvGraphicFramePr>
            <p:cNvPr id="3" name="Diagramma 2">
              <a:extLst>
                <a:ext uri="{FF2B5EF4-FFF2-40B4-BE49-F238E27FC236}">
                  <a16:creationId xmlns:a16="http://schemas.microsoft.com/office/drawing/2014/main" id="{3F83037E-6983-482C-954D-47C23A616F74}"/>
                </a:ext>
              </a:extLst>
            </p:cNvPr>
            <p:cNvGraphicFramePr/>
            <p:nvPr>
              <p:extLst>
                <p:ext uri="{D42A27DB-BD31-4B8C-83A1-F6EECF244321}">
                  <p14:modId xmlns:p14="http://schemas.microsoft.com/office/powerpoint/2010/main" val="396495133"/>
                </p:ext>
              </p:extLst>
            </p:nvPr>
          </p:nvGraphicFramePr>
          <p:xfrm>
            <a:off x="469900" y="1737783"/>
            <a:ext cx="4648200" cy="42460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asellaDiTesto 6">
              <a:extLst>
                <a:ext uri="{FF2B5EF4-FFF2-40B4-BE49-F238E27FC236}">
                  <a16:creationId xmlns:a16="http://schemas.microsoft.com/office/drawing/2014/main" id="{C1EB51BD-832C-43EC-A8DC-9542FF34D311}"/>
                </a:ext>
              </a:extLst>
            </p:cNvPr>
            <p:cNvSpPr txBox="1"/>
            <p:nvPr/>
          </p:nvSpPr>
          <p:spPr>
            <a:xfrm>
              <a:off x="1447800" y="1132212"/>
              <a:ext cx="2997200" cy="461665"/>
            </a:xfrm>
            <a:prstGeom prst="rect">
              <a:avLst/>
            </a:prstGeom>
            <a:noFill/>
          </p:spPr>
          <p:txBody>
            <a:bodyPr wrap="square" rtlCol="0">
              <a:spAutoFit/>
            </a:bodyPr>
            <a:lstStyle/>
            <a:p>
              <a:r>
                <a:rPr lang="it-IT" sz="2400" b="1" dirty="0">
                  <a:solidFill>
                    <a:srgbClr val="FF0000"/>
                  </a:solidFill>
                </a:rPr>
                <a:t>General Macro </a:t>
              </a:r>
              <a:r>
                <a:rPr lang="it-IT" sz="2400" b="1" dirty="0" err="1">
                  <a:solidFill>
                    <a:srgbClr val="FF0000"/>
                  </a:solidFill>
                </a:rPr>
                <a:t>Aeras</a:t>
              </a:r>
              <a:endParaRPr lang="it-IT" sz="2400" b="1" dirty="0">
                <a:solidFill>
                  <a:srgbClr val="FF0000"/>
                </a:solidFill>
              </a:endParaRPr>
            </a:p>
          </p:txBody>
        </p:sp>
      </p:grpSp>
      <p:sp>
        <p:nvSpPr>
          <p:cNvPr id="41" name="Freccia a destra 40">
            <a:extLst>
              <a:ext uri="{FF2B5EF4-FFF2-40B4-BE49-F238E27FC236}">
                <a16:creationId xmlns:a16="http://schemas.microsoft.com/office/drawing/2014/main" id="{CD30723F-6600-4FEA-AAC9-6BB53C5BD76B}"/>
              </a:ext>
            </a:extLst>
          </p:cNvPr>
          <p:cNvSpPr/>
          <p:nvPr/>
        </p:nvSpPr>
        <p:spPr>
          <a:xfrm>
            <a:off x="4947531" y="3860800"/>
            <a:ext cx="691269" cy="491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6" name="Gruppo 75">
            <a:extLst>
              <a:ext uri="{FF2B5EF4-FFF2-40B4-BE49-F238E27FC236}">
                <a16:creationId xmlns:a16="http://schemas.microsoft.com/office/drawing/2014/main" id="{57DA19AF-7290-4DA1-9829-11DEE9665E91}"/>
              </a:ext>
            </a:extLst>
          </p:cNvPr>
          <p:cNvGrpSpPr/>
          <p:nvPr/>
        </p:nvGrpSpPr>
        <p:grpSpPr>
          <a:xfrm>
            <a:off x="5118100" y="3921595"/>
            <a:ext cx="6973164" cy="2472729"/>
            <a:chOff x="5118100" y="3921595"/>
            <a:chExt cx="6973164" cy="2472729"/>
          </a:xfrm>
        </p:grpSpPr>
        <p:pic>
          <p:nvPicPr>
            <p:cNvPr id="20" name="Elemento grafico 19" descr="Obiettivo">
              <a:extLst>
                <a:ext uri="{FF2B5EF4-FFF2-40B4-BE49-F238E27FC236}">
                  <a16:creationId xmlns:a16="http://schemas.microsoft.com/office/drawing/2014/main" id="{D1A4418D-EDCB-4198-BEA5-08C45930A9E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638800" y="4483100"/>
              <a:ext cx="914400" cy="914400"/>
            </a:xfrm>
            <a:prstGeom prst="rect">
              <a:avLst/>
            </a:prstGeom>
          </p:spPr>
        </p:pic>
        <p:cxnSp>
          <p:nvCxnSpPr>
            <p:cNvPr id="24" name="Connettore a gomito 23">
              <a:extLst>
                <a:ext uri="{FF2B5EF4-FFF2-40B4-BE49-F238E27FC236}">
                  <a16:creationId xmlns:a16="http://schemas.microsoft.com/office/drawing/2014/main" id="{85DE799F-B66C-4637-A5D7-3E7C04FF7228}"/>
                </a:ext>
              </a:extLst>
            </p:cNvPr>
            <p:cNvCxnSpPr>
              <a:cxnSpLocks/>
              <a:stCxn id="20" idx="2"/>
              <a:endCxn id="27" idx="0"/>
            </p:cNvCxnSpPr>
            <p:nvPr/>
          </p:nvCxnSpPr>
          <p:spPr>
            <a:xfrm rot="5400000">
              <a:off x="5719126" y="5432674"/>
              <a:ext cx="412049" cy="341700"/>
            </a:xfrm>
            <a:prstGeom prst="bentConnector3">
              <a:avLst/>
            </a:prstGeom>
            <a:ln w="9525"/>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1CD55F25-02EB-4821-9DD7-A3F1CEBD8CEA}"/>
                </a:ext>
              </a:extLst>
            </p:cNvPr>
            <p:cNvSpPr txBox="1"/>
            <p:nvPr/>
          </p:nvSpPr>
          <p:spPr>
            <a:xfrm>
              <a:off x="5118100" y="5809549"/>
              <a:ext cx="1272400" cy="584775"/>
            </a:xfrm>
            <a:prstGeom prst="rect">
              <a:avLst/>
            </a:prstGeom>
            <a:noFill/>
          </p:spPr>
          <p:txBody>
            <a:bodyPr wrap="none" rtlCol="0">
              <a:spAutoFit/>
            </a:bodyPr>
            <a:lstStyle/>
            <a:p>
              <a:pPr algn="ctr"/>
              <a:r>
                <a:rPr lang="it-IT" sz="1600" b="1" dirty="0"/>
                <a:t>AI Code</a:t>
              </a:r>
            </a:p>
            <a:p>
              <a:pPr algn="ctr"/>
              <a:r>
                <a:rPr lang="it-IT" sz="1600" b="1" dirty="0"/>
                <a:t>Vulnerability</a:t>
              </a:r>
            </a:p>
          </p:txBody>
        </p:sp>
        <p:pic>
          <p:nvPicPr>
            <p:cNvPr id="33" name="Elemento grafico 32" descr="Database">
              <a:extLst>
                <a:ext uri="{FF2B5EF4-FFF2-40B4-BE49-F238E27FC236}">
                  <a16:creationId xmlns:a16="http://schemas.microsoft.com/office/drawing/2014/main" id="{383CF6C0-EEC4-4477-9796-8BA15443A4E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668700" y="4483100"/>
              <a:ext cx="914400" cy="914400"/>
            </a:xfrm>
            <a:prstGeom prst="rect">
              <a:avLst/>
            </a:prstGeom>
          </p:spPr>
        </p:pic>
        <p:cxnSp>
          <p:nvCxnSpPr>
            <p:cNvPr id="34" name="Connettore a gomito 33">
              <a:extLst>
                <a:ext uri="{FF2B5EF4-FFF2-40B4-BE49-F238E27FC236}">
                  <a16:creationId xmlns:a16="http://schemas.microsoft.com/office/drawing/2014/main" id="{B1D3CB83-F184-4EEF-BCAB-77138093A2D6}"/>
                </a:ext>
              </a:extLst>
            </p:cNvPr>
            <p:cNvCxnSpPr>
              <a:cxnSpLocks/>
              <a:stCxn id="33" idx="2"/>
              <a:endCxn id="37" idx="0"/>
            </p:cNvCxnSpPr>
            <p:nvPr/>
          </p:nvCxnSpPr>
          <p:spPr>
            <a:xfrm rot="16200000" flipH="1">
              <a:off x="7093588" y="5429812"/>
              <a:ext cx="328289" cy="263664"/>
            </a:xfrm>
            <a:prstGeom prst="bentConnector3">
              <a:avLst/>
            </a:prstGeom>
            <a:ln w="9525"/>
          </p:spPr>
          <p:style>
            <a:lnRef idx="1">
              <a:schemeClr val="accent1"/>
            </a:lnRef>
            <a:fillRef idx="0">
              <a:schemeClr val="accent1"/>
            </a:fillRef>
            <a:effectRef idx="0">
              <a:schemeClr val="accent1"/>
            </a:effectRef>
            <a:fontRef idx="minor">
              <a:schemeClr val="tx1"/>
            </a:fontRef>
          </p:style>
        </p:cxnSp>
        <p:cxnSp>
          <p:nvCxnSpPr>
            <p:cNvPr id="35" name="Connettore a gomito 34">
              <a:extLst>
                <a:ext uri="{FF2B5EF4-FFF2-40B4-BE49-F238E27FC236}">
                  <a16:creationId xmlns:a16="http://schemas.microsoft.com/office/drawing/2014/main" id="{A0667285-FD12-4443-BB35-C631030CD352}"/>
                </a:ext>
              </a:extLst>
            </p:cNvPr>
            <p:cNvCxnSpPr>
              <a:cxnSpLocks/>
              <a:stCxn id="46" idx="2"/>
              <a:endCxn id="48" idx="0"/>
            </p:cNvCxnSpPr>
            <p:nvPr/>
          </p:nvCxnSpPr>
          <p:spPr>
            <a:xfrm rot="16200000" flipH="1">
              <a:off x="8350842" y="5441747"/>
              <a:ext cx="281731" cy="286349"/>
            </a:xfrm>
            <a:prstGeom prst="bentConnector3">
              <a:avLst/>
            </a:prstGeom>
            <a:ln w="9525"/>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22C5E623-3DB6-4794-B8C7-13365A58DEDC}"/>
                </a:ext>
              </a:extLst>
            </p:cNvPr>
            <p:cNvSpPr txBox="1"/>
            <p:nvPr/>
          </p:nvSpPr>
          <p:spPr>
            <a:xfrm>
              <a:off x="6958644" y="5725789"/>
              <a:ext cx="861839" cy="584775"/>
            </a:xfrm>
            <a:prstGeom prst="rect">
              <a:avLst/>
            </a:prstGeom>
            <a:noFill/>
          </p:spPr>
          <p:txBody>
            <a:bodyPr wrap="none" rtlCol="0">
              <a:spAutoFit/>
            </a:bodyPr>
            <a:lstStyle/>
            <a:p>
              <a:pPr algn="ctr"/>
              <a:r>
                <a:rPr lang="it-IT" sz="1600" b="1" dirty="0" err="1"/>
                <a:t>Stealing</a:t>
              </a:r>
              <a:endParaRPr lang="it-IT" sz="1600" b="1" dirty="0"/>
            </a:p>
            <a:p>
              <a:pPr algn="ctr"/>
              <a:r>
                <a:rPr lang="it-IT" sz="1600" b="1" dirty="0"/>
                <a:t>Of Data</a:t>
              </a:r>
            </a:p>
          </p:txBody>
        </p:sp>
        <p:pic>
          <p:nvPicPr>
            <p:cNvPr id="46" name="Elemento grafico 45" descr="Testa con ingranaggi">
              <a:extLst>
                <a:ext uri="{FF2B5EF4-FFF2-40B4-BE49-F238E27FC236}">
                  <a16:creationId xmlns:a16="http://schemas.microsoft.com/office/drawing/2014/main" id="{43BAEF67-8C9B-4C13-8F31-EB69B2B2F886}"/>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7891333" y="4529657"/>
              <a:ext cx="914400" cy="914400"/>
            </a:xfrm>
            <a:prstGeom prst="rect">
              <a:avLst/>
            </a:prstGeom>
          </p:spPr>
        </p:pic>
        <p:sp>
          <p:nvSpPr>
            <p:cNvPr id="48" name="CasellaDiTesto 47">
              <a:extLst>
                <a:ext uri="{FF2B5EF4-FFF2-40B4-BE49-F238E27FC236}">
                  <a16:creationId xmlns:a16="http://schemas.microsoft.com/office/drawing/2014/main" id="{488FF74D-96E4-48C7-B594-14B6E0D95D32}"/>
                </a:ext>
              </a:extLst>
            </p:cNvPr>
            <p:cNvSpPr txBox="1"/>
            <p:nvPr/>
          </p:nvSpPr>
          <p:spPr>
            <a:xfrm>
              <a:off x="8011891" y="5725788"/>
              <a:ext cx="1245982" cy="584775"/>
            </a:xfrm>
            <a:prstGeom prst="rect">
              <a:avLst/>
            </a:prstGeom>
            <a:noFill/>
          </p:spPr>
          <p:txBody>
            <a:bodyPr wrap="none" rtlCol="0">
              <a:spAutoFit/>
            </a:bodyPr>
            <a:lstStyle/>
            <a:p>
              <a:pPr algn="ctr"/>
              <a:r>
                <a:rPr lang="it-IT" sz="1600" b="1" dirty="0"/>
                <a:t>Use of AI for</a:t>
              </a:r>
            </a:p>
            <a:p>
              <a:pPr algn="ctr"/>
              <a:r>
                <a:rPr lang="it-IT" sz="1600" b="1" dirty="0" err="1"/>
                <a:t>Cyberattack</a:t>
              </a:r>
              <a:endParaRPr lang="it-IT" sz="1600" b="1" dirty="0"/>
            </a:p>
          </p:txBody>
        </p:sp>
        <p:pic>
          <p:nvPicPr>
            <p:cNvPr id="51" name="Elemento grafico 50" descr="Faccia diavolo con riempimento a tinta unita">
              <a:extLst>
                <a:ext uri="{FF2B5EF4-FFF2-40B4-BE49-F238E27FC236}">
                  <a16:creationId xmlns:a16="http://schemas.microsoft.com/office/drawing/2014/main" id="{11E23363-414B-4904-9CBF-5629B0B31BEF}"/>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8981135" y="4496510"/>
              <a:ext cx="914400" cy="914400"/>
            </a:xfrm>
            <a:prstGeom prst="rect">
              <a:avLst/>
            </a:prstGeom>
          </p:spPr>
        </p:pic>
        <p:cxnSp>
          <p:nvCxnSpPr>
            <p:cNvPr id="52" name="Connettore a gomito 51">
              <a:extLst>
                <a:ext uri="{FF2B5EF4-FFF2-40B4-BE49-F238E27FC236}">
                  <a16:creationId xmlns:a16="http://schemas.microsoft.com/office/drawing/2014/main" id="{753A2D92-DA9A-4DEE-ACB8-0163F26BD7FA}"/>
                </a:ext>
              </a:extLst>
            </p:cNvPr>
            <p:cNvCxnSpPr>
              <a:cxnSpLocks/>
              <a:stCxn id="51" idx="2"/>
              <a:endCxn id="55" idx="1"/>
            </p:cNvCxnSpPr>
            <p:nvPr/>
          </p:nvCxnSpPr>
          <p:spPr>
            <a:xfrm rot="16200000" flipH="1">
              <a:off x="9302657" y="5546588"/>
              <a:ext cx="548095" cy="276738"/>
            </a:xfrm>
            <a:prstGeom prst="bentConnector2">
              <a:avLst/>
            </a:prstGeom>
            <a:ln w="9525"/>
          </p:spPr>
          <p:style>
            <a:lnRef idx="1">
              <a:schemeClr val="accent1"/>
            </a:lnRef>
            <a:fillRef idx="0">
              <a:schemeClr val="accent1"/>
            </a:fillRef>
            <a:effectRef idx="0">
              <a:schemeClr val="accent1"/>
            </a:effectRef>
            <a:fontRef idx="minor">
              <a:schemeClr val="tx1"/>
            </a:fontRef>
          </p:style>
        </p:cxnSp>
        <p:sp>
          <p:nvSpPr>
            <p:cNvPr id="55" name="CasellaDiTesto 54">
              <a:extLst>
                <a:ext uri="{FF2B5EF4-FFF2-40B4-BE49-F238E27FC236}">
                  <a16:creationId xmlns:a16="http://schemas.microsoft.com/office/drawing/2014/main" id="{6C2E5651-B82D-43AC-9759-A2DBF2AA1973}"/>
                </a:ext>
              </a:extLst>
            </p:cNvPr>
            <p:cNvSpPr txBox="1"/>
            <p:nvPr/>
          </p:nvSpPr>
          <p:spPr>
            <a:xfrm>
              <a:off x="9715073" y="5666617"/>
              <a:ext cx="1776577" cy="584775"/>
            </a:xfrm>
            <a:prstGeom prst="rect">
              <a:avLst/>
            </a:prstGeom>
            <a:noFill/>
          </p:spPr>
          <p:txBody>
            <a:bodyPr wrap="none" rtlCol="0">
              <a:spAutoFit/>
            </a:bodyPr>
            <a:lstStyle/>
            <a:p>
              <a:pPr algn="ctr"/>
              <a:r>
                <a:rPr lang="it-IT" sz="1600" b="1" dirty="0" err="1"/>
                <a:t>Manipulation</a:t>
              </a:r>
              <a:endParaRPr lang="it-IT" sz="1600" b="1" dirty="0"/>
            </a:p>
            <a:p>
              <a:pPr algn="ctr"/>
              <a:r>
                <a:rPr lang="it-IT" sz="1600" b="1" dirty="0"/>
                <a:t>of Training </a:t>
              </a:r>
              <a:r>
                <a:rPr lang="it-IT" sz="1600" b="1" dirty="0" err="1"/>
                <a:t>Process</a:t>
              </a:r>
              <a:endParaRPr lang="it-IT" sz="1600" b="1" dirty="0"/>
            </a:p>
          </p:txBody>
        </p:sp>
        <p:pic>
          <p:nvPicPr>
            <p:cNvPr id="60" name="Elemento grafico 59" descr="Cronometro">
              <a:extLst>
                <a:ext uri="{FF2B5EF4-FFF2-40B4-BE49-F238E27FC236}">
                  <a16:creationId xmlns:a16="http://schemas.microsoft.com/office/drawing/2014/main" id="{B0B163E2-09F3-4D08-B0F1-F5FE72CEC5B7}"/>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0070937" y="4483100"/>
              <a:ext cx="914400" cy="914400"/>
            </a:xfrm>
            <a:prstGeom prst="rect">
              <a:avLst/>
            </a:prstGeom>
          </p:spPr>
        </p:pic>
        <p:sp>
          <p:nvSpPr>
            <p:cNvPr id="61" name="CasellaDiTesto 60">
              <a:extLst>
                <a:ext uri="{FF2B5EF4-FFF2-40B4-BE49-F238E27FC236}">
                  <a16:creationId xmlns:a16="http://schemas.microsoft.com/office/drawing/2014/main" id="{15570E72-D524-40DD-AF08-504128C1B4D8}"/>
                </a:ext>
              </a:extLst>
            </p:cNvPr>
            <p:cNvSpPr txBox="1"/>
            <p:nvPr/>
          </p:nvSpPr>
          <p:spPr>
            <a:xfrm>
              <a:off x="9905410" y="3921595"/>
              <a:ext cx="2030877" cy="584775"/>
            </a:xfrm>
            <a:prstGeom prst="rect">
              <a:avLst/>
            </a:prstGeom>
            <a:noFill/>
          </p:spPr>
          <p:txBody>
            <a:bodyPr wrap="none" rtlCol="0">
              <a:spAutoFit/>
            </a:bodyPr>
            <a:lstStyle/>
            <a:p>
              <a:pPr algn="ctr"/>
              <a:r>
                <a:rPr lang="it-IT" sz="1600" b="1" dirty="0" err="1"/>
                <a:t>Weaponisation</a:t>
              </a:r>
              <a:r>
                <a:rPr lang="it-IT" sz="1600" b="1" dirty="0"/>
                <a:t> </a:t>
              </a:r>
              <a:r>
                <a:rPr lang="it-IT" sz="1600" b="1" dirty="0" err="1"/>
                <a:t>Faster</a:t>
              </a:r>
              <a:endParaRPr lang="it-IT" sz="1600" b="1" dirty="0"/>
            </a:p>
            <a:p>
              <a:pPr algn="ctr"/>
              <a:r>
                <a:rPr lang="it-IT" sz="1600" b="1" dirty="0" err="1"/>
                <a:t>than</a:t>
              </a:r>
              <a:r>
                <a:rPr lang="it-IT" sz="1600" b="1" dirty="0"/>
                <a:t>  </a:t>
              </a:r>
              <a:r>
                <a:rPr lang="it-IT" sz="1600" b="1" dirty="0" err="1"/>
                <a:t>Remediation</a:t>
              </a:r>
              <a:endParaRPr lang="it-IT" sz="1600" b="1" dirty="0"/>
            </a:p>
          </p:txBody>
        </p:sp>
        <p:cxnSp>
          <p:nvCxnSpPr>
            <p:cNvPr id="62" name="Connettore a gomito 61">
              <a:extLst>
                <a:ext uri="{FF2B5EF4-FFF2-40B4-BE49-F238E27FC236}">
                  <a16:creationId xmlns:a16="http://schemas.microsoft.com/office/drawing/2014/main" id="{349325DA-8209-4A8A-9DCC-F05928767B4F}"/>
                </a:ext>
              </a:extLst>
            </p:cNvPr>
            <p:cNvCxnSpPr>
              <a:cxnSpLocks/>
              <a:endCxn id="61" idx="3"/>
            </p:cNvCxnSpPr>
            <p:nvPr/>
          </p:nvCxnSpPr>
          <p:spPr>
            <a:xfrm flipV="1">
              <a:off x="10985337" y="4213983"/>
              <a:ext cx="950950" cy="772874"/>
            </a:xfrm>
            <a:prstGeom prst="bentConnector3">
              <a:avLst>
                <a:gd name="adj1" fmla="val 98664"/>
              </a:avLst>
            </a:prstGeom>
            <a:ln w="9525"/>
          </p:spPr>
          <p:style>
            <a:lnRef idx="1">
              <a:schemeClr val="accent1"/>
            </a:lnRef>
            <a:fillRef idx="0">
              <a:schemeClr val="accent1"/>
            </a:fillRef>
            <a:effectRef idx="0">
              <a:schemeClr val="accent1"/>
            </a:effectRef>
            <a:fontRef idx="minor">
              <a:schemeClr val="tx1"/>
            </a:fontRef>
          </p:style>
        </p:cxnSp>
        <p:pic>
          <p:nvPicPr>
            <p:cNvPr id="73" name="Elemento grafico 72" descr="Zoom indietro">
              <a:extLst>
                <a:ext uri="{FF2B5EF4-FFF2-40B4-BE49-F238E27FC236}">
                  <a16:creationId xmlns:a16="http://schemas.microsoft.com/office/drawing/2014/main" id="{D13D41AD-892F-4CC8-A1AD-EC67488A9542}"/>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11176864" y="5077055"/>
              <a:ext cx="914400" cy="914400"/>
            </a:xfrm>
            <a:prstGeom prst="rect">
              <a:avLst/>
            </a:prstGeom>
          </p:spPr>
        </p:pic>
      </p:grpSp>
    </p:spTree>
    <p:extLst>
      <p:ext uri="{BB962C8B-B14F-4D97-AF65-F5344CB8AC3E}">
        <p14:creationId xmlns:p14="http://schemas.microsoft.com/office/powerpoint/2010/main" val="37563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D3D0E-5E95-4A18-B8DB-7A524989EA4A}"/>
              </a:ext>
            </a:extLst>
          </p:cNvPr>
          <p:cNvSpPr>
            <a:spLocks noGrp="1"/>
          </p:cNvSpPr>
          <p:nvPr>
            <p:ph type="title"/>
          </p:nvPr>
        </p:nvSpPr>
        <p:spPr>
          <a:xfrm>
            <a:off x="381000" y="268612"/>
            <a:ext cx="11430000" cy="573088"/>
          </a:xfrm>
          <a:scene3d>
            <a:camera prst="orthographicFront"/>
            <a:lightRig rig="threePt" dir="t"/>
          </a:scene3d>
          <a:sp3d>
            <a:bevelT/>
          </a:sp3d>
        </p:spPr>
        <p:txBody>
          <a:bodyPr>
            <a:normAutofit/>
          </a:bodyPr>
          <a:lstStyle/>
          <a:p>
            <a:pPr algn="ctr"/>
            <a:r>
              <a:rPr lang="en-US" sz="1800" b="1" dirty="0"/>
              <a:t>ARTIFICIAL INTELLIGENCE AND CYBERSECURITY / NEW CHALLENGES OF AVIATION / THE ROLE OF TRAINING AND EDUCATION</a:t>
            </a:r>
            <a:endParaRPr lang="it-IT" sz="1800" dirty="0"/>
          </a:p>
        </p:txBody>
      </p:sp>
      <p:grpSp>
        <p:nvGrpSpPr>
          <p:cNvPr id="4" name="Gruppo 3">
            <a:extLst>
              <a:ext uri="{FF2B5EF4-FFF2-40B4-BE49-F238E27FC236}">
                <a16:creationId xmlns:a16="http://schemas.microsoft.com/office/drawing/2014/main" id="{FD768039-F7D0-4A70-B8DC-27BF8CA3B01D}"/>
              </a:ext>
            </a:extLst>
          </p:cNvPr>
          <p:cNvGrpSpPr/>
          <p:nvPr/>
        </p:nvGrpSpPr>
        <p:grpSpPr>
          <a:xfrm>
            <a:off x="624535" y="6220056"/>
            <a:ext cx="10612730" cy="369332"/>
            <a:chOff x="939800" y="6169256"/>
            <a:chExt cx="10612730" cy="369332"/>
          </a:xfrm>
        </p:grpSpPr>
        <p:sp>
          <p:nvSpPr>
            <p:cNvPr id="5" name="CasellaDiTesto 4">
              <a:extLst>
                <a:ext uri="{FF2B5EF4-FFF2-40B4-BE49-F238E27FC236}">
                  <a16:creationId xmlns:a16="http://schemas.microsoft.com/office/drawing/2014/main" id="{98D62BF8-A36F-4B5E-9AAE-B25809B49427}"/>
                </a:ext>
              </a:extLst>
            </p:cNvPr>
            <p:cNvSpPr txBox="1"/>
            <p:nvPr/>
          </p:nvSpPr>
          <p:spPr>
            <a:xfrm>
              <a:off x="9296400" y="6169256"/>
              <a:ext cx="2256130" cy="369332"/>
            </a:xfrm>
            <a:prstGeom prst="rect">
              <a:avLst/>
            </a:prstGeom>
            <a:noFill/>
          </p:spPr>
          <p:txBody>
            <a:bodyPr wrap="none" rtlCol="0">
              <a:spAutoFit/>
            </a:bodyPr>
            <a:lstStyle/>
            <a:p>
              <a:r>
                <a:rPr lang="it-IT" dirty="0"/>
                <a:t>Ing. Sebastiano Veccia</a:t>
              </a:r>
            </a:p>
          </p:txBody>
        </p:sp>
        <p:sp>
          <p:nvSpPr>
            <p:cNvPr id="6" name="CasellaDiTesto 5">
              <a:extLst>
                <a:ext uri="{FF2B5EF4-FFF2-40B4-BE49-F238E27FC236}">
                  <a16:creationId xmlns:a16="http://schemas.microsoft.com/office/drawing/2014/main" id="{1B55F73B-E7B7-4023-97CF-CD7E16338946}"/>
                </a:ext>
              </a:extLst>
            </p:cNvPr>
            <p:cNvSpPr txBox="1"/>
            <p:nvPr/>
          </p:nvSpPr>
          <p:spPr>
            <a:xfrm>
              <a:off x="939800" y="6169256"/>
              <a:ext cx="2541273" cy="369332"/>
            </a:xfrm>
            <a:prstGeom prst="rect">
              <a:avLst/>
            </a:prstGeom>
            <a:noFill/>
          </p:spPr>
          <p:txBody>
            <a:bodyPr wrap="none" rtlCol="0">
              <a:spAutoFit/>
            </a:bodyPr>
            <a:lstStyle/>
            <a:p>
              <a:r>
                <a:rPr lang="it-IT" dirty="0"/>
                <a:t>Roma 10 novembre 2023</a:t>
              </a:r>
            </a:p>
          </p:txBody>
        </p:sp>
      </p:grpSp>
      <p:pic>
        <p:nvPicPr>
          <p:cNvPr id="8" name="Immagine 7">
            <a:extLst>
              <a:ext uri="{FF2B5EF4-FFF2-40B4-BE49-F238E27FC236}">
                <a16:creationId xmlns:a16="http://schemas.microsoft.com/office/drawing/2014/main" id="{8CEAD14F-2B02-4D44-86CC-CA157CFDC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319" y="1178319"/>
            <a:ext cx="7000562" cy="4501362"/>
          </a:xfrm>
          <a:prstGeom prst="rect">
            <a:avLst/>
          </a:prstGeom>
        </p:spPr>
      </p:pic>
      <p:sp>
        <p:nvSpPr>
          <p:cNvPr id="3" name="Rettangolo 2">
            <a:extLst>
              <a:ext uri="{FF2B5EF4-FFF2-40B4-BE49-F238E27FC236}">
                <a16:creationId xmlns:a16="http://schemas.microsoft.com/office/drawing/2014/main" id="{67E82A65-B893-43AF-BB0B-2C917586D13A}"/>
              </a:ext>
            </a:extLst>
          </p:cNvPr>
          <p:cNvSpPr/>
          <p:nvPr/>
        </p:nvSpPr>
        <p:spPr>
          <a:xfrm>
            <a:off x="843119" y="2136338"/>
            <a:ext cx="3031856" cy="2585323"/>
          </a:xfrm>
          <a:prstGeom prst="rect">
            <a:avLst/>
          </a:prstGeom>
          <a:noFill/>
        </p:spPr>
        <p:txBody>
          <a:bodyPr wrap="none" lIns="91440" tIns="45720" rIns="91440" bIns="45720">
            <a:spAutoFit/>
          </a:bodyPr>
          <a:lstStyle/>
          <a:p>
            <a:pPr algn="ctr"/>
            <a:r>
              <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Training</a:t>
            </a:r>
          </a:p>
          <a:p>
            <a:pPr algn="ctr"/>
            <a:r>
              <a:rPr lang="it-IT"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&amp;</a:t>
            </a:r>
          </a:p>
          <a:p>
            <a:pPr algn="ctr"/>
            <a:r>
              <a:rPr lang="it-IT"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Education</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33942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319FA8B-1CC4-4D07-81BD-355F1481F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231" y="841700"/>
            <a:ext cx="5391573" cy="2527300"/>
          </a:xfrm>
          <a:prstGeom prst="rect">
            <a:avLst/>
          </a:prstGeom>
        </p:spPr>
      </p:pic>
      <p:sp>
        <p:nvSpPr>
          <p:cNvPr id="2" name="Titolo 1">
            <a:extLst>
              <a:ext uri="{FF2B5EF4-FFF2-40B4-BE49-F238E27FC236}">
                <a16:creationId xmlns:a16="http://schemas.microsoft.com/office/drawing/2014/main" id="{498D3D0E-5E95-4A18-B8DB-7A524989EA4A}"/>
              </a:ext>
            </a:extLst>
          </p:cNvPr>
          <p:cNvSpPr>
            <a:spLocks noGrp="1"/>
          </p:cNvSpPr>
          <p:nvPr>
            <p:ph type="title"/>
          </p:nvPr>
        </p:nvSpPr>
        <p:spPr>
          <a:xfrm>
            <a:off x="381000" y="268612"/>
            <a:ext cx="11430000" cy="573088"/>
          </a:xfrm>
          <a:scene3d>
            <a:camera prst="orthographicFront"/>
            <a:lightRig rig="threePt" dir="t"/>
          </a:scene3d>
          <a:sp3d>
            <a:bevelT/>
          </a:sp3d>
        </p:spPr>
        <p:txBody>
          <a:bodyPr>
            <a:normAutofit/>
          </a:bodyPr>
          <a:lstStyle/>
          <a:p>
            <a:pPr algn="ctr"/>
            <a:r>
              <a:rPr lang="en-US" sz="1800" b="1" dirty="0"/>
              <a:t>ARTIFICIAL INTELLIGENCE AND CYBERSECURITY / NEW CHALLENGES OF AVIATION / THE ROLE OF TRAINING AND EDUCATION</a:t>
            </a:r>
            <a:endParaRPr lang="it-IT" sz="1800" dirty="0"/>
          </a:p>
        </p:txBody>
      </p:sp>
      <p:pic>
        <p:nvPicPr>
          <p:cNvPr id="11" name="Immagine 10">
            <a:extLst>
              <a:ext uri="{FF2B5EF4-FFF2-40B4-BE49-F238E27FC236}">
                <a16:creationId xmlns:a16="http://schemas.microsoft.com/office/drawing/2014/main" id="{C88318F3-40E0-4514-9628-CA3B355279CE}"/>
              </a:ext>
            </a:extLst>
          </p:cNvPr>
          <p:cNvPicPr>
            <a:picLocks noChangeAspect="1"/>
          </p:cNvPicPr>
          <p:nvPr/>
        </p:nvPicPr>
        <p:blipFill rotWithShape="1">
          <a:blip r:embed="rId4">
            <a:extLst>
              <a:ext uri="{28A0092B-C50C-407E-A947-70E740481C1C}">
                <a14:useLocalDpi xmlns:a14="http://schemas.microsoft.com/office/drawing/2010/main" val="0"/>
              </a:ext>
            </a:extLst>
          </a:blip>
          <a:srcRect r="14875"/>
          <a:stretch/>
        </p:blipFill>
        <p:spPr>
          <a:xfrm>
            <a:off x="502727" y="2805778"/>
            <a:ext cx="4938956" cy="3414278"/>
          </a:xfrm>
          <a:prstGeom prst="rect">
            <a:avLst/>
          </a:prstGeom>
        </p:spPr>
      </p:pic>
      <p:grpSp>
        <p:nvGrpSpPr>
          <p:cNvPr id="4" name="Gruppo 3">
            <a:extLst>
              <a:ext uri="{FF2B5EF4-FFF2-40B4-BE49-F238E27FC236}">
                <a16:creationId xmlns:a16="http://schemas.microsoft.com/office/drawing/2014/main" id="{FD768039-F7D0-4A70-B8DC-27BF8CA3B01D}"/>
              </a:ext>
            </a:extLst>
          </p:cNvPr>
          <p:cNvGrpSpPr/>
          <p:nvPr/>
        </p:nvGrpSpPr>
        <p:grpSpPr>
          <a:xfrm>
            <a:off x="624535" y="6220056"/>
            <a:ext cx="10612730" cy="369332"/>
            <a:chOff x="939800" y="6169256"/>
            <a:chExt cx="10612730" cy="369332"/>
          </a:xfrm>
        </p:grpSpPr>
        <p:sp>
          <p:nvSpPr>
            <p:cNvPr id="5" name="CasellaDiTesto 4">
              <a:extLst>
                <a:ext uri="{FF2B5EF4-FFF2-40B4-BE49-F238E27FC236}">
                  <a16:creationId xmlns:a16="http://schemas.microsoft.com/office/drawing/2014/main" id="{98D62BF8-A36F-4B5E-9AAE-B25809B49427}"/>
                </a:ext>
              </a:extLst>
            </p:cNvPr>
            <p:cNvSpPr txBox="1"/>
            <p:nvPr/>
          </p:nvSpPr>
          <p:spPr>
            <a:xfrm>
              <a:off x="9296400" y="6169256"/>
              <a:ext cx="2256130" cy="369332"/>
            </a:xfrm>
            <a:prstGeom prst="rect">
              <a:avLst/>
            </a:prstGeom>
            <a:noFill/>
          </p:spPr>
          <p:txBody>
            <a:bodyPr wrap="none" rtlCol="0">
              <a:spAutoFit/>
            </a:bodyPr>
            <a:lstStyle/>
            <a:p>
              <a:r>
                <a:rPr lang="it-IT" dirty="0"/>
                <a:t>Ing. Sebastiano Veccia</a:t>
              </a:r>
            </a:p>
          </p:txBody>
        </p:sp>
        <p:sp>
          <p:nvSpPr>
            <p:cNvPr id="6" name="CasellaDiTesto 5">
              <a:extLst>
                <a:ext uri="{FF2B5EF4-FFF2-40B4-BE49-F238E27FC236}">
                  <a16:creationId xmlns:a16="http://schemas.microsoft.com/office/drawing/2014/main" id="{1B55F73B-E7B7-4023-97CF-CD7E16338946}"/>
                </a:ext>
              </a:extLst>
            </p:cNvPr>
            <p:cNvSpPr txBox="1"/>
            <p:nvPr/>
          </p:nvSpPr>
          <p:spPr>
            <a:xfrm>
              <a:off x="939800" y="6169256"/>
              <a:ext cx="2541273" cy="369332"/>
            </a:xfrm>
            <a:prstGeom prst="rect">
              <a:avLst/>
            </a:prstGeom>
            <a:noFill/>
          </p:spPr>
          <p:txBody>
            <a:bodyPr wrap="none" rtlCol="0">
              <a:spAutoFit/>
            </a:bodyPr>
            <a:lstStyle/>
            <a:p>
              <a:r>
                <a:rPr lang="it-IT" dirty="0"/>
                <a:t>Roma 10 novembre 2023</a:t>
              </a:r>
            </a:p>
          </p:txBody>
        </p:sp>
      </p:grpSp>
      <p:pic>
        <p:nvPicPr>
          <p:cNvPr id="9" name="Immagine 8">
            <a:extLst>
              <a:ext uri="{FF2B5EF4-FFF2-40B4-BE49-F238E27FC236}">
                <a16:creationId xmlns:a16="http://schemas.microsoft.com/office/drawing/2014/main" id="{576D575D-5747-48E1-A86F-5E22AC5DB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726" y="828228"/>
            <a:ext cx="4938957" cy="2469479"/>
          </a:xfrm>
          <a:prstGeom prst="rect">
            <a:avLst/>
          </a:prstGeom>
        </p:spPr>
      </p:pic>
      <p:pic>
        <p:nvPicPr>
          <p:cNvPr id="13" name="Immagine 12">
            <a:extLst>
              <a:ext uri="{FF2B5EF4-FFF2-40B4-BE49-F238E27FC236}">
                <a16:creationId xmlns:a16="http://schemas.microsoft.com/office/drawing/2014/main" id="{69089270-B8EE-4235-BB76-F1FEBB51EE7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80357" y="3204944"/>
            <a:ext cx="4517290" cy="3015112"/>
          </a:xfrm>
          <a:prstGeom prst="rect">
            <a:avLst/>
          </a:prstGeom>
        </p:spPr>
      </p:pic>
      <p:sp>
        <p:nvSpPr>
          <p:cNvPr id="15" name="CasellaDiTesto 14">
            <a:extLst>
              <a:ext uri="{FF2B5EF4-FFF2-40B4-BE49-F238E27FC236}">
                <a16:creationId xmlns:a16="http://schemas.microsoft.com/office/drawing/2014/main" id="{06F1C721-2F0E-4A71-91F2-F975C95F781E}"/>
              </a:ext>
            </a:extLst>
          </p:cNvPr>
          <p:cNvSpPr txBox="1"/>
          <p:nvPr/>
        </p:nvSpPr>
        <p:spPr>
          <a:xfrm>
            <a:off x="812800" y="2830701"/>
            <a:ext cx="1988173" cy="369332"/>
          </a:xfrm>
          <a:prstGeom prst="rect">
            <a:avLst/>
          </a:prstGeom>
          <a:noFill/>
        </p:spPr>
        <p:txBody>
          <a:bodyPr wrap="none" rtlCol="0">
            <a:spAutoFit/>
          </a:bodyPr>
          <a:lstStyle/>
          <a:p>
            <a:r>
              <a:rPr lang="en-US" dirty="0">
                <a:solidFill>
                  <a:schemeClr val="bg1"/>
                </a:solidFill>
              </a:rPr>
              <a:t>engineers/workers </a:t>
            </a:r>
            <a:endParaRPr lang="it-IT" dirty="0">
              <a:solidFill>
                <a:schemeClr val="bg1"/>
              </a:solidFill>
            </a:endParaRPr>
          </a:p>
        </p:txBody>
      </p:sp>
      <p:sp>
        <p:nvSpPr>
          <p:cNvPr id="16" name="CasellaDiTesto 15">
            <a:extLst>
              <a:ext uri="{FF2B5EF4-FFF2-40B4-BE49-F238E27FC236}">
                <a16:creationId xmlns:a16="http://schemas.microsoft.com/office/drawing/2014/main" id="{B8BDF92E-5D40-425B-8114-1ED9DC67E809}"/>
              </a:ext>
            </a:extLst>
          </p:cNvPr>
          <p:cNvSpPr txBox="1"/>
          <p:nvPr/>
        </p:nvSpPr>
        <p:spPr>
          <a:xfrm>
            <a:off x="812800" y="5418072"/>
            <a:ext cx="1293046" cy="369332"/>
          </a:xfrm>
          <a:prstGeom prst="rect">
            <a:avLst/>
          </a:prstGeom>
          <a:noFill/>
        </p:spPr>
        <p:txBody>
          <a:bodyPr wrap="none" rtlCol="0">
            <a:spAutoFit/>
          </a:bodyPr>
          <a:lstStyle/>
          <a:p>
            <a:r>
              <a:rPr lang="en-US" dirty="0">
                <a:solidFill>
                  <a:schemeClr val="bg1"/>
                </a:solidFill>
              </a:rPr>
              <a:t>maintainers</a:t>
            </a:r>
            <a:endParaRPr lang="it-IT" dirty="0">
              <a:solidFill>
                <a:schemeClr val="bg1"/>
              </a:solidFill>
            </a:endParaRPr>
          </a:p>
        </p:txBody>
      </p:sp>
      <p:sp>
        <p:nvSpPr>
          <p:cNvPr id="17" name="CasellaDiTesto 16">
            <a:extLst>
              <a:ext uri="{FF2B5EF4-FFF2-40B4-BE49-F238E27FC236}">
                <a16:creationId xmlns:a16="http://schemas.microsoft.com/office/drawing/2014/main" id="{A61531B6-7215-48BC-9BFF-4FB7A983B183}"/>
              </a:ext>
            </a:extLst>
          </p:cNvPr>
          <p:cNvSpPr txBox="1"/>
          <p:nvPr/>
        </p:nvSpPr>
        <p:spPr>
          <a:xfrm>
            <a:off x="7916998" y="5219713"/>
            <a:ext cx="700833" cy="369332"/>
          </a:xfrm>
          <a:prstGeom prst="rect">
            <a:avLst/>
          </a:prstGeom>
          <a:noFill/>
        </p:spPr>
        <p:txBody>
          <a:bodyPr wrap="none" rtlCol="0">
            <a:spAutoFit/>
          </a:bodyPr>
          <a:lstStyle/>
          <a:p>
            <a:r>
              <a:rPr lang="en-US" dirty="0">
                <a:solidFill>
                  <a:schemeClr val="bg1"/>
                </a:solidFill>
              </a:rPr>
              <a:t>pilots</a:t>
            </a:r>
            <a:endParaRPr lang="it-IT" dirty="0">
              <a:solidFill>
                <a:schemeClr val="bg1"/>
              </a:solidFill>
            </a:endParaRPr>
          </a:p>
        </p:txBody>
      </p:sp>
      <p:sp>
        <p:nvSpPr>
          <p:cNvPr id="18" name="CasellaDiTesto 17">
            <a:extLst>
              <a:ext uri="{FF2B5EF4-FFF2-40B4-BE49-F238E27FC236}">
                <a16:creationId xmlns:a16="http://schemas.microsoft.com/office/drawing/2014/main" id="{A06EC79E-9B34-4C02-87CF-EEA304420798}"/>
              </a:ext>
            </a:extLst>
          </p:cNvPr>
          <p:cNvSpPr txBox="1"/>
          <p:nvPr/>
        </p:nvSpPr>
        <p:spPr>
          <a:xfrm>
            <a:off x="9320100" y="2291062"/>
            <a:ext cx="2277547" cy="369332"/>
          </a:xfrm>
          <a:prstGeom prst="rect">
            <a:avLst/>
          </a:prstGeom>
          <a:noFill/>
        </p:spPr>
        <p:txBody>
          <a:bodyPr wrap="none" rtlCol="0">
            <a:spAutoFit/>
          </a:bodyPr>
          <a:lstStyle/>
          <a:p>
            <a:r>
              <a:rPr lang="en-US" dirty="0">
                <a:solidFill>
                  <a:schemeClr val="bg1"/>
                </a:solidFill>
              </a:rPr>
              <a:t>air traffic </a:t>
            </a:r>
            <a:r>
              <a:rPr lang="en-US" dirty="0" err="1">
                <a:solidFill>
                  <a:schemeClr val="bg1"/>
                </a:solidFill>
              </a:rPr>
              <a:t>controllerers</a:t>
            </a:r>
            <a:endParaRPr lang="it-IT" dirty="0">
              <a:solidFill>
                <a:schemeClr val="bg1"/>
              </a:solidFill>
            </a:endParaRPr>
          </a:p>
        </p:txBody>
      </p:sp>
      <p:pic>
        <p:nvPicPr>
          <p:cNvPr id="26" name="Immagine 25">
            <a:extLst>
              <a:ext uri="{FF2B5EF4-FFF2-40B4-BE49-F238E27FC236}">
                <a16:creationId xmlns:a16="http://schemas.microsoft.com/office/drawing/2014/main" id="{5BD77400-BEF9-4ED9-AF8A-37FF547106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2074" y="2679688"/>
            <a:ext cx="2377921" cy="2316374"/>
          </a:xfrm>
          <a:prstGeom prst="rect">
            <a:avLst/>
          </a:prstGeom>
        </p:spPr>
      </p:pic>
      <p:pic>
        <p:nvPicPr>
          <p:cNvPr id="24" name="Immagine 23">
            <a:extLst>
              <a:ext uri="{FF2B5EF4-FFF2-40B4-BE49-F238E27FC236}">
                <a16:creationId xmlns:a16="http://schemas.microsoft.com/office/drawing/2014/main" id="{567CCED4-9E22-48F9-B658-6938578F0C01}"/>
              </a:ext>
            </a:extLst>
          </p:cNvPr>
          <p:cNvPicPr>
            <a:picLocks noChangeAspect="1"/>
          </p:cNvPicPr>
          <p:nvPr/>
        </p:nvPicPr>
        <p:blipFill rotWithShape="1">
          <a:blip r:embed="rId8">
            <a:extLst>
              <a:ext uri="{28A0092B-C50C-407E-A947-70E740481C1C}">
                <a14:useLocalDpi xmlns:a14="http://schemas.microsoft.com/office/drawing/2010/main" val="0"/>
              </a:ext>
            </a:extLst>
          </a:blip>
          <a:srcRect l="14634" r="14394"/>
          <a:stretch/>
        </p:blipFill>
        <p:spPr>
          <a:xfrm>
            <a:off x="4729910" y="848152"/>
            <a:ext cx="2020409" cy="1895997"/>
          </a:xfrm>
          <a:prstGeom prst="rect">
            <a:avLst/>
          </a:prstGeom>
        </p:spPr>
      </p:pic>
      <p:pic>
        <p:nvPicPr>
          <p:cNvPr id="22" name="Immagine 21">
            <a:extLst>
              <a:ext uri="{FF2B5EF4-FFF2-40B4-BE49-F238E27FC236}">
                <a16:creationId xmlns:a16="http://schemas.microsoft.com/office/drawing/2014/main" id="{0CA44C72-5BD9-4033-8086-9C8DAA15C1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1124" y="4290812"/>
            <a:ext cx="2020409" cy="1941946"/>
          </a:xfrm>
          <a:prstGeom prst="rect">
            <a:avLst/>
          </a:prstGeom>
        </p:spPr>
      </p:pic>
      <p:sp>
        <p:nvSpPr>
          <p:cNvPr id="27" name="CasellaDiTesto 26">
            <a:extLst>
              <a:ext uri="{FF2B5EF4-FFF2-40B4-BE49-F238E27FC236}">
                <a16:creationId xmlns:a16="http://schemas.microsoft.com/office/drawing/2014/main" id="{52F31D45-ED5E-49D1-A84C-FA6D6C17DD32}"/>
              </a:ext>
            </a:extLst>
          </p:cNvPr>
          <p:cNvSpPr txBox="1"/>
          <p:nvPr/>
        </p:nvSpPr>
        <p:spPr>
          <a:xfrm>
            <a:off x="4939749" y="3882899"/>
            <a:ext cx="442750" cy="369332"/>
          </a:xfrm>
          <a:prstGeom prst="rect">
            <a:avLst/>
          </a:prstGeom>
          <a:noFill/>
        </p:spPr>
        <p:txBody>
          <a:bodyPr wrap="none" rtlCol="0">
            <a:spAutoFit/>
          </a:bodyPr>
          <a:lstStyle/>
          <a:p>
            <a:r>
              <a:rPr lang="en-US" dirty="0">
                <a:solidFill>
                  <a:schemeClr val="bg1"/>
                </a:solidFill>
              </a:rPr>
              <a:t>AR</a:t>
            </a:r>
            <a:endParaRPr lang="it-IT" dirty="0">
              <a:solidFill>
                <a:schemeClr val="bg1"/>
              </a:solidFill>
            </a:endParaRPr>
          </a:p>
        </p:txBody>
      </p:sp>
      <p:sp>
        <p:nvSpPr>
          <p:cNvPr id="28" name="CasellaDiTesto 27">
            <a:extLst>
              <a:ext uri="{FF2B5EF4-FFF2-40B4-BE49-F238E27FC236}">
                <a16:creationId xmlns:a16="http://schemas.microsoft.com/office/drawing/2014/main" id="{7797F8DC-4A50-4FD4-98D3-C819477FDF0E}"/>
              </a:ext>
            </a:extLst>
          </p:cNvPr>
          <p:cNvSpPr txBox="1"/>
          <p:nvPr/>
        </p:nvSpPr>
        <p:spPr>
          <a:xfrm>
            <a:off x="6664786" y="2940678"/>
            <a:ext cx="441146" cy="369332"/>
          </a:xfrm>
          <a:prstGeom prst="rect">
            <a:avLst/>
          </a:prstGeom>
          <a:noFill/>
        </p:spPr>
        <p:txBody>
          <a:bodyPr wrap="none" rtlCol="0">
            <a:spAutoFit/>
          </a:bodyPr>
          <a:lstStyle/>
          <a:p>
            <a:r>
              <a:rPr lang="en-US" dirty="0">
                <a:solidFill>
                  <a:schemeClr val="bg1"/>
                </a:solidFill>
              </a:rPr>
              <a:t>VR</a:t>
            </a:r>
            <a:endParaRPr lang="it-IT" dirty="0">
              <a:solidFill>
                <a:schemeClr val="bg1"/>
              </a:solidFill>
            </a:endParaRPr>
          </a:p>
        </p:txBody>
      </p:sp>
    </p:spTree>
    <p:extLst>
      <p:ext uri="{BB962C8B-B14F-4D97-AF65-F5344CB8AC3E}">
        <p14:creationId xmlns:p14="http://schemas.microsoft.com/office/powerpoint/2010/main" val="160696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D3D0E-5E95-4A18-B8DB-7A524989EA4A}"/>
              </a:ext>
            </a:extLst>
          </p:cNvPr>
          <p:cNvSpPr>
            <a:spLocks noGrp="1"/>
          </p:cNvSpPr>
          <p:nvPr>
            <p:ph type="title"/>
          </p:nvPr>
        </p:nvSpPr>
        <p:spPr>
          <a:xfrm>
            <a:off x="381000" y="268612"/>
            <a:ext cx="11430000" cy="573088"/>
          </a:xfrm>
          <a:scene3d>
            <a:camera prst="orthographicFront"/>
            <a:lightRig rig="threePt" dir="t"/>
          </a:scene3d>
          <a:sp3d>
            <a:bevelT/>
          </a:sp3d>
        </p:spPr>
        <p:txBody>
          <a:bodyPr>
            <a:normAutofit/>
          </a:bodyPr>
          <a:lstStyle/>
          <a:p>
            <a:pPr algn="ctr"/>
            <a:r>
              <a:rPr lang="en-US" sz="1800" b="1" dirty="0"/>
              <a:t>ARTIFICIAL INTELLIGENCE AND CYBERSECURITY / NEW CHALLENGES OF AVIATION / THE ROLE OF TRAINING AND EDUCATION</a:t>
            </a:r>
            <a:endParaRPr lang="it-IT" sz="1800" dirty="0"/>
          </a:p>
        </p:txBody>
      </p:sp>
      <p:grpSp>
        <p:nvGrpSpPr>
          <p:cNvPr id="4" name="Gruppo 3">
            <a:extLst>
              <a:ext uri="{FF2B5EF4-FFF2-40B4-BE49-F238E27FC236}">
                <a16:creationId xmlns:a16="http://schemas.microsoft.com/office/drawing/2014/main" id="{FD768039-F7D0-4A70-B8DC-27BF8CA3B01D}"/>
              </a:ext>
            </a:extLst>
          </p:cNvPr>
          <p:cNvGrpSpPr/>
          <p:nvPr/>
        </p:nvGrpSpPr>
        <p:grpSpPr>
          <a:xfrm>
            <a:off x="624535" y="6220056"/>
            <a:ext cx="10612730" cy="369332"/>
            <a:chOff x="939800" y="6169256"/>
            <a:chExt cx="10612730" cy="369332"/>
          </a:xfrm>
        </p:grpSpPr>
        <p:sp>
          <p:nvSpPr>
            <p:cNvPr id="5" name="CasellaDiTesto 4">
              <a:extLst>
                <a:ext uri="{FF2B5EF4-FFF2-40B4-BE49-F238E27FC236}">
                  <a16:creationId xmlns:a16="http://schemas.microsoft.com/office/drawing/2014/main" id="{98D62BF8-A36F-4B5E-9AAE-B25809B49427}"/>
                </a:ext>
              </a:extLst>
            </p:cNvPr>
            <p:cNvSpPr txBox="1"/>
            <p:nvPr/>
          </p:nvSpPr>
          <p:spPr>
            <a:xfrm>
              <a:off x="9296400" y="6169256"/>
              <a:ext cx="2256130" cy="369332"/>
            </a:xfrm>
            <a:prstGeom prst="rect">
              <a:avLst/>
            </a:prstGeom>
            <a:noFill/>
          </p:spPr>
          <p:txBody>
            <a:bodyPr wrap="none" rtlCol="0">
              <a:spAutoFit/>
            </a:bodyPr>
            <a:lstStyle/>
            <a:p>
              <a:r>
                <a:rPr lang="it-IT" dirty="0"/>
                <a:t>Ing. Sebastiano Veccia</a:t>
              </a:r>
            </a:p>
          </p:txBody>
        </p:sp>
        <p:sp>
          <p:nvSpPr>
            <p:cNvPr id="6" name="CasellaDiTesto 5">
              <a:extLst>
                <a:ext uri="{FF2B5EF4-FFF2-40B4-BE49-F238E27FC236}">
                  <a16:creationId xmlns:a16="http://schemas.microsoft.com/office/drawing/2014/main" id="{1B55F73B-E7B7-4023-97CF-CD7E16338946}"/>
                </a:ext>
              </a:extLst>
            </p:cNvPr>
            <p:cNvSpPr txBox="1"/>
            <p:nvPr/>
          </p:nvSpPr>
          <p:spPr>
            <a:xfrm>
              <a:off x="939800" y="6169256"/>
              <a:ext cx="2541273" cy="369332"/>
            </a:xfrm>
            <a:prstGeom prst="rect">
              <a:avLst/>
            </a:prstGeom>
            <a:noFill/>
          </p:spPr>
          <p:txBody>
            <a:bodyPr wrap="none" rtlCol="0">
              <a:spAutoFit/>
            </a:bodyPr>
            <a:lstStyle/>
            <a:p>
              <a:r>
                <a:rPr lang="it-IT" dirty="0"/>
                <a:t>Roma 10 novembre 2023</a:t>
              </a:r>
            </a:p>
          </p:txBody>
        </p:sp>
      </p:grpSp>
      <p:pic>
        <p:nvPicPr>
          <p:cNvPr id="7" name="Immagine 6">
            <a:extLst>
              <a:ext uri="{FF2B5EF4-FFF2-40B4-BE49-F238E27FC236}">
                <a16:creationId xmlns:a16="http://schemas.microsoft.com/office/drawing/2014/main" id="{F12C69BC-5902-4196-B426-CC512C04EB6B}"/>
              </a:ext>
            </a:extLst>
          </p:cNvPr>
          <p:cNvPicPr>
            <a:picLocks noChangeAspect="1"/>
          </p:cNvPicPr>
          <p:nvPr/>
        </p:nvPicPr>
        <p:blipFill rotWithShape="1">
          <a:blip r:embed="rId3">
            <a:extLst>
              <a:ext uri="{28A0092B-C50C-407E-A947-70E740481C1C}">
                <a14:useLocalDpi xmlns:a14="http://schemas.microsoft.com/office/drawing/2010/main" val="0"/>
              </a:ext>
            </a:extLst>
          </a:blip>
          <a:srcRect l="2593" t="16425" r="1112" b="10708"/>
          <a:stretch/>
        </p:blipFill>
        <p:spPr>
          <a:xfrm>
            <a:off x="1957852" y="1356532"/>
            <a:ext cx="8450624" cy="48103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Rettangolo 7">
            <a:extLst>
              <a:ext uri="{FF2B5EF4-FFF2-40B4-BE49-F238E27FC236}">
                <a16:creationId xmlns:a16="http://schemas.microsoft.com/office/drawing/2014/main" id="{603A33B4-8A02-41B0-AC53-E317FA5A743D}"/>
              </a:ext>
            </a:extLst>
          </p:cNvPr>
          <p:cNvSpPr/>
          <p:nvPr/>
        </p:nvSpPr>
        <p:spPr>
          <a:xfrm>
            <a:off x="3402762" y="647323"/>
            <a:ext cx="5386475" cy="646331"/>
          </a:xfrm>
          <a:prstGeom prst="rect">
            <a:avLst/>
          </a:prstGeom>
          <a:noFill/>
        </p:spPr>
        <p:txBody>
          <a:bodyPr wrap="none" lIns="91440" tIns="45720" rIns="91440" bIns="45720">
            <a:spAutoFit/>
          </a:bodyPr>
          <a:lstStyle/>
          <a:p>
            <a:pPr algn="ctr"/>
            <a:r>
              <a:rPr lang="it-IT" sz="3600" b="1" cap="none" spc="0"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rPr>
              <a:t>Future use of AI in Aviation</a:t>
            </a:r>
          </a:p>
        </p:txBody>
      </p:sp>
    </p:spTree>
    <p:extLst>
      <p:ext uri="{BB962C8B-B14F-4D97-AF65-F5344CB8AC3E}">
        <p14:creationId xmlns:p14="http://schemas.microsoft.com/office/powerpoint/2010/main" val="18037065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1643</Words>
  <Application>Microsoft Office PowerPoint</Application>
  <PresentationFormat>Widescreen</PresentationFormat>
  <Paragraphs>182</Paragraphs>
  <Slides>11</Slides>
  <Notes>10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Calibri Light</vt:lpstr>
      <vt:lpstr>Tema di Office</vt:lpstr>
      <vt:lpstr>Presentazione standard di PowerPoint</vt:lpstr>
      <vt:lpstr>Presentazione standard di PowerPoint</vt:lpstr>
      <vt:lpstr>ARTIFICIAL INTELLIGENCE AND CYBERSECURITY / NEW CHALLENGES OF AVIATION / THE ROLE OF TRAINING AND EDUCATION</vt:lpstr>
      <vt:lpstr>ARTIFICIAL INTELLIGENCE AND CYBERSECURITY / NEW CHALLENGES OF AVIATION / THE ROLE OF TRAINING AND EDUCATION</vt:lpstr>
      <vt:lpstr>ARTIFICIAL INTELLIGENCE AND CYBERSECURITY / NEW CHALLENGES OF AVIATION / THE ROLE OF TRAINING AND EDUCATION</vt:lpstr>
      <vt:lpstr>ARTIFICIAL INTELLIGENCE AND CYBERSECURITY / NEW CHALLENGES OF AVIATION / THE ROLE OF TRAINING AND EDUCATION</vt:lpstr>
      <vt:lpstr>ARTIFICIAL INTELLIGENCE AND CYBERSECURITY / NEW CHALLENGES OF AVIATION / THE ROLE OF TRAINING AND EDUCATION</vt:lpstr>
      <vt:lpstr>ARTIFICIAL INTELLIGENCE AND CYBERSECURITY / NEW CHALLENGES OF AVIATION / THE ROLE OF TRAINING AND EDUCATION</vt:lpstr>
      <vt:lpstr>ARTIFICIAL INTELLIGENCE AND CYBERSECURITY / NEW CHALLENGES OF AVIATION / THE ROLE OF TRAINING AND EDUCATION</vt:lpstr>
      <vt:lpstr>ARTIFICIAL INTELLIGENCE AND CYBERSECURITY / NEW CHALLENGES OF AVIATION / THE ROLE OF TRAINING AND EDUCATION</vt:lpstr>
      <vt:lpstr>ARTIFICIAL INTELLIGENCE AND CYBERSECURITY / NEW CHALLENGES OF AVIATION / THE ROLE OF TRAINING AND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costa</dc:creator>
  <cp:lastModifiedBy>ENAC</cp:lastModifiedBy>
  <cp:revision>79</cp:revision>
  <dcterms:created xsi:type="dcterms:W3CDTF">2023-10-18T08:48:51Z</dcterms:created>
  <dcterms:modified xsi:type="dcterms:W3CDTF">2023-11-09T15:46:45Z</dcterms:modified>
</cp:coreProperties>
</file>